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49"/>
  </p:handoutMasterIdLst>
  <p:sldIdLst>
    <p:sldId id="269" r:id="rId2"/>
    <p:sldId id="270" r:id="rId3"/>
    <p:sldId id="271" r:id="rId4"/>
    <p:sldId id="305" r:id="rId5"/>
    <p:sldId id="256" r:id="rId6"/>
    <p:sldId id="257" r:id="rId7"/>
    <p:sldId id="258" r:id="rId8"/>
    <p:sldId id="259" r:id="rId9"/>
    <p:sldId id="260" r:id="rId10"/>
    <p:sldId id="261" r:id="rId11"/>
    <p:sldId id="263" r:id="rId12"/>
    <p:sldId id="264" r:id="rId13"/>
    <p:sldId id="265" r:id="rId14"/>
    <p:sldId id="266" r:id="rId15"/>
    <p:sldId id="267" r:id="rId16"/>
    <p:sldId id="268"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04" r:id="rId30"/>
    <p:sldId id="285" r:id="rId31"/>
    <p:sldId id="286" r:id="rId32"/>
    <p:sldId id="287" r:id="rId33"/>
    <p:sldId id="288" r:id="rId34"/>
    <p:sldId id="289" r:id="rId35"/>
    <p:sldId id="291" r:id="rId36"/>
    <p:sldId id="292" r:id="rId37"/>
    <p:sldId id="293" r:id="rId38"/>
    <p:sldId id="294" r:id="rId39"/>
    <p:sldId id="295" r:id="rId40"/>
    <p:sldId id="296" r:id="rId41"/>
    <p:sldId id="298" r:id="rId42"/>
    <p:sldId id="299" r:id="rId43"/>
    <p:sldId id="300" r:id="rId44"/>
    <p:sldId id="301" r:id="rId45"/>
    <p:sldId id="302" r:id="rId46"/>
    <p:sldId id="303" r:id="rId47"/>
    <p:sldId id="30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Barrett" initials="JB" lastIdx="1" clrIdx="0">
    <p:extLst>
      <p:ext uri="{19B8F6BF-5375-455C-9EA6-DF929625EA0E}">
        <p15:presenceInfo xmlns:p15="http://schemas.microsoft.com/office/powerpoint/2012/main" userId="S::jbarrett@massasoit.mass.edu::7006c192-16d7-421f-bf2b-5b14dca1d7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43" autoAdjust="0"/>
    <p:restoredTop sz="94663"/>
  </p:normalViewPr>
  <p:slideViewPr>
    <p:cSldViewPr snapToGrid="0" snapToObjects="1">
      <p:cViewPr varScale="1">
        <p:scale>
          <a:sx n="78" d="100"/>
          <a:sy n="78" d="100"/>
        </p:scale>
        <p:origin x="336" y="90"/>
      </p:cViewPr>
      <p:guideLst/>
    </p:cSldViewPr>
  </p:slideViewPr>
  <p:notesTextViewPr>
    <p:cViewPr>
      <p:scale>
        <a:sx n="1" d="1"/>
        <a:sy n="1" d="1"/>
      </p:scale>
      <p:origin x="0" y="0"/>
    </p:cViewPr>
  </p:notesTextViewPr>
  <p:notesViewPr>
    <p:cSldViewPr snapToGrid="0" snapToObjects="1">
      <p:cViewPr varScale="1">
        <p:scale>
          <a:sx n="70" d="100"/>
          <a:sy n="70" d="100"/>
        </p:scale>
        <p:origin x="386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52CDE27-E8E2-9D47-8DDD-814FBF3916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HINGHAM MASTER PLAN UPDATE</a:t>
            </a:r>
          </a:p>
          <a:p>
            <a:r>
              <a:rPr lang="en-US" dirty="0"/>
              <a:t>Initial Findings &amp; Observations</a:t>
            </a:r>
          </a:p>
        </p:txBody>
      </p:sp>
      <p:sp>
        <p:nvSpPr>
          <p:cNvPr id="3" name="Date Placeholder 2">
            <a:extLst>
              <a:ext uri="{FF2B5EF4-FFF2-40B4-BE49-F238E27FC236}">
                <a16:creationId xmlns:a16="http://schemas.microsoft.com/office/drawing/2014/main" xmlns="" id="{C3F92AB2-B86D-E849-B616-58DC4BC6A81A}"/>
              </a:ext>
            </a:extLst>
          </p:cNvPr>
          <p:cNvSpPr>
            <a:spLocks noGrp="1"/>
          </p:cNvSpPr>
          <p:nvPr>
            <p:ph type="dt" sz="quarter" idx="1"/>
          </p:nvPr>
        </p:nvSpPr>
        <p:spPr>
          <a:xfrm>
            <a:off x="457200" y="8685212"/>
            <a:ext cx="2971800" cy="458788"/>
          </a:xfrm>
          <a:prstGeom prst="rect">
            <a:avLst/>
          </a:prstGeom>
        </p:spPr>
        <p:txBody>
          <a:bodyPr vert="horz" lIns="91440" tIns="45720" rIns="91440" bIns="45720" rtlCol="0"/>
          <a:lstStyle>
            <a:lvl1pPr algn="r">
              <a:defRPr sz="1200"/>
            </a:lvl1pPr>
          </a:lstStyle>
          <a:p>
            <a:pPr algn="l"/>
            <a:r>
              <a:rPr lang="en-US" dirty="0"/>
              <a:t>02/26/2020</a:t>
            </a:r>
          </a:p>
        </p:txBody>
      </p:sp>
      <p:sp>
        <p:nvSpPr>
          <p:cNvPr id="5" name="Slide Number Placeholder 4">
            <a:extLst>
              <a:ext uri="{FF2B5EF4-FFF2-40B4-BE49-F238E27FC236}">
                <a16:creationId xmlns:a16="http://schemas.microsoft.com/office/drawing/2014/main" xmlns="" id="{AA19614D-A325-0C4C-810E-04CC35041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t" anchorCtr="0"/>
          <a:lstStyle>
            <a:lvl1pPr algn="r">
              <a:defRPr sz="1200"/>
            </a:lvl1pPr>
          </a:lstStyle>
          <a:p>
            <a:fld id="{8CC2AA57-A32B-9644-8EE7-527D016DA7E1}" type="slidenum">
              <a:rPr lang="en-US" smtClean="0"/>
              <a:t>‹#›</a:t>
            </a:fld>
            <a:endParaRPr lang="en-US"/>
          </a:p>
        </p:txBody>
      </p:sp>
      <p:pic>
        <p:nvPicPr>
          <p:cNvPr id="7" name="Picture 6">
            <a:extLst>
              <a:ext uri="{FF2B5EF4-FFF2-40B4-BE49-F238E27FC236}">
                <a16:creationId xmlns:a16="http://schemas.microsoft.com/office/drawing/2014/main" xmlns="" id="{61D1CB50-DCE2-6043-BCA3-BB17BA3BDFAF}"/>
              </a:ext>
            </a:extLst>
          </p:cNvPr>
          <p:cNvPicPr>
            <a:picLocks noChangeAspect="1"/>
          </p:cNvPicPr>
          <p:nvPr/>
        </p:nvPicPr>
        <p:blipFill>
          <a:blip r:embed="rId2"/>
          <a:stretch>
            <a:fillRect/>
          </a:stretch>
        </p:blipFill>
        <p:spPr>
          <a:xfrm>
            <a:off x="5634717" y="115888"/>
            <a:ext cx="980941" cy="822960"/>
          </a:xfrm>
          <a:prstGeom prst="rect">
            <a:avLst/>
          </a:prstGeom>
        </p:spPr>
      </p:pic>
    </p:spTree>
    <p:extLst>
      <p:ext uri="{BB962C8B-B14F-4D97-AF65-F5344CB8AC3E}">
        <p14:creationId xmlns:p14="http://schemas.microsoft.com/office/powerpoint/2010/main" val="39957093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DD3D06-B6F9-E34D-AEF3-ABD1C8348D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686E275-FD59-DE46-BE68-4ABD76ACCC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239DA9D-E203-0E49-8C83-9A4A25F493FC}"/>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5" name="Footer Placeholder 4">
            <a:extLst>
              <a:ext uri="{FF2B5EF4-FFF2-40B4-BE49-F238E27FC236}">
                <a16:creationId xmlns:a16="http://schemas.microsoft.com/office/drawing/2014/main" xmlns="" id="{7B63B7D3-F210-5844-8047-3DD77FCFE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6DCB04-39A2-4746-B8A7-49E81EEEA93F}"/>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326377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B43F74-D7A8-3240-8BE5-6EA1B97A2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F43D07-9DFD-6846-9579-344B19615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EAE002-7BCB-FC4E-8BAE-512C96D94827}"/>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5" name="Footer Placeholder 4">
            <a:extLst>
              <a:ext uri="{FF2B5EF4-FFF2-40B4-BE49-F238E27FC236}">
                <a16:creationId xmlns:a16="http://schemas.microsoft.com/office/drawing/2014/main" xmlns="" id="{12646F76-26E5-D048-95D0-7BAD1CC68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5DD5AB-2276-6F4E-B5B0-E17D2C551CC1}"/>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176211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A2102E1-BBC8-304F-A1DA-C165A0EEA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BCCBA82-AE6D-DE47-97F1-25695EE2E6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437F12-8CCD-2845-9093-7143DDB348DE}"/>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5" name="Footer Placeholder 4">
            <a:extLst>
              <a:ext uri="{FF2B5EF4-FFF2-40B4-BE49-F238E27FC236}">
                <a16:creationId xmlns:a16="http://schemas.microsoft.com/office/drawing/2014/main" xmlns="" id="{3514348C-6DA8-EA4D-9A23-819563F1C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87BA70-80F3-634A-94AF-E8085EC2AD1C}"/>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107674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75253-C2DB-CD42-9FCD-5FB4F0ED2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8862C7-CA97-F241-8329-7B66370555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98C890-7F25-5F45-99A0-CDF0601DE44F}"/>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5" name="Footer Placeholder 4">
            <a:extLst>
              <a:ext uri="{FF2B5EF4-FFF2-40B4-BE49-F238E27FC236}">
                <a16:creationId xmlns:a16="http://schemas.microsoft.com/office/drawing/2014/main" xmlns="" id="{AF43D630-EC41-5445-8AEC-FFD41D897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0A8F0A-B360-C84B-A084-FDE606278E8F}"/>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68301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99315B-81CF-644E-ABE0-B1E204A16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074F5D-972D-E446-8D2F-FAAF70B59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160D9F-F724-F144-8AF9-D702F5F539BB}"/>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5" name="Footer Placeholder 4">
            <a:extLst>
              <a:ext uri="{FF2B5EF4-FFF2-40B4-BE49-F238E27FC236}">
                <a16:creationId xmlns:a16="http://schemas.microsoft.com/office/drawing/2014/main" xmlns="" id="{9461E6F2-4FD2-C14F-A88B-7873DEB8E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040A5E-A0DA-124E-AAFE-4A96A0C76893}"/>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165386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441D55-B0F2-F148-830F-63C0E6E63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6C1AF3-737C-8045-B0FC-C7C2AD7289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6D6571C-8213-994F-B4E5-7C968EBF4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D53B1A-C3BF-E34F-ABC8-24D663DD473A}"/>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6" name="Footer Placeholder 5">
            <a:extLst>
              <a:ext uri="{FF2B5EF4-FFF2-40B4-BE49-F238E27FC236}">
                <a16:creationId xmlns:a16="http://schemas.microsoft.com/office/drawing/2014/main" xmlns="" id="{F71DAADD-C503-E743-96DC-5902E48A8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36F030-5A80-8E4E-AF6C-D1D83D70411F}"/>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120546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72452-B589-FB4C-A7E6-BDA0A5067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E0C22AA-F9D0-8D4C-980D-ECE0A2FAAC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6DAF939-C471-C84C-9F2F-902334CF6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677667-D98C-334D-9D56-3732F9662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F557E4-0650-3E41-AB20-B047346752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2EC3CD6-C02A-F946-AA1B-3FBDAEC345D0}"/>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8" name="Footer Placeholder 7">
            <a:extLst>
              <a:ext uri="{FF2B5EF4-FFF2-40B4-BE49-F238E27FC236}">
                <a16:creationId xmlns:a16="http://schemas.microsoft.com/office/drawing/2014/main" xmlns="" id="{F9654128-F7CB-8145-85CC-63746BB679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5DB7215-0EF0-E140-BD91-CFDADA3289C4}"/>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87278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BDC12-1D06-7943-867F-41373351BD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A007F7-7E27-F949-850D-5B02B855839D}"/>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4" name="Footer Placeholder 3">
            <a:extLst>
              <a:ext uri="{FF2B5EF4-FFF2-40B4-BE49-F238E27FC236}">
                <a16:creationId xmlns:a16="http://schemas.microsoft.com/office/drawing/2014/main" xmlns="" id="{9B657401-0EC5-F44C-8BA1-B3DEDCD785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14797C-F938-954E-8193-1737DFF92492}"/>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70337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6F858CD-9728-9143-8B81-E77CDD1787B5}"/>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3" name="Footer Placeholder 2">
            <a:extLst>
              <a:ext uri="{FF2B5EF4-FFF2-40B4-BE49-F238E27FC236}">
                <a16:creationId xmlns:a16="http://schemas.microsoft.com/office/drawing/2014/main" xmlns="" id="{9595C067-F066-0845-9C5B-571D523ED4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06C1382-DF3C-D84C-A6FA-7662A8EB71DA}"/>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149105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F2834-22F9-BB41-A67F-11E80D0672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F90A1E5-85E2-124B-A678-64AC982DA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811A58-D756-B04B-828D-F20B282CC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0F3F0B-11AF-4246-9D09-EB9966615951}"/>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6" name="Footer Placeholder 5">
            <a:extLst>
              <a:ext uri="{FF2B5EF4-FFF2-40B4-BE49-F238E27FC236}">
                <a16:creationId xmlns:a16="http://schemas.microsoft.com/office/drawing/2014/main" xmlns="" id="{FAEA8465-4ECC-0940-899A-0BCE8FE4B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DDD29D-211B-8D45-9EA2-1625C768B15E}"/>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70262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0EC83-313C-7044-8291-208A555E2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8C2EFF-F7CF-F448-ADD4-CEBA80D9E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595D33B-DC34-924E-BD46-6997E967A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8FF543-9D97-F746-B3F7-28446A29DFDE}"/>
              </a:ext>
            </a:extLst>
          </p:cNvPr>
          <p:cNvSpPr>
            <a:spLocks noGrp="1"/>
          </p:cNvSpPr>
          <p:nvPr>
            <p:ph type="dt" sz="half" idx="10"/>
          </p:nvPr>
        </p:nvSpPr>
        <p:spPr/>
        <p:txBody>
          <a:bodyPr/>
          <a:lstStyle/>
          <a:p>
            <a:fld id="{4B36D5BC-5191-B544-84DA-C5CBE12091D5}" type="datetimeFigureOut">
              <a:rPr lang="en-US" smtClean="0"/>
              <a:t>2/27/2020</a:t>
            </a:fld>
            <a:endParaRPr lang="en-US"/>
          </a:p>
        </p:txBody>
      </p:sp>
      <p:sp>
        <p:nvSpPr>
          <p:cNvPr id="6" name="Footer Placeholder 5">
            <a:extLst>
              <a:ext uri="{FF2B5EF4-FFF2-40B4-BE49-F238E27FC236}">
                <a16:creationId xmlns:a16="http://schemas.microsoft.com/office/drawing/2014/main" xmlns="" id="{116BDDD9-C20F-F14A-B7D8-9F8AB4B80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B69B8A-1971-FA40-A882-D5E27F9482EF}"/>
              </a:ext>
            </a:extLst>
          </p:cNvPr>
          <p:cNvSpPr>
            <a:spLocks noGrp="1"/>
          </p:cNvSpPr>
          <p:nvPr>
            <p:ph type="sldNum" sz="quarter" idx="12"/>
          </p:nvPr>
        </p:nvSpPr>
        <p:spPr/>
        <p:txBody>
          <a:bodyPr/>
          <a:lstStyle/>
          <a:p>
            <a:fld id="{05D365BA-9139-5142-9835-13F5EA526447}" type="slidenum">
              <a:rPr lang="en-US" smtClean="0"/>
              <a:t>‹#›</a:t>
            </a:fld>
            <a:endParaRPr lang="en-US"/>
          </a:p>
        </p:txBody>
      </p:sp>
    </p:spTree>
    <p:extLst>
      <p:ext uri="{BB962C8B-B14F-4D97-AF65-F5344CB8AC3E}">
        <p14:creationId xmlns:p14="http://schemas.microsoft.com/office/powerpoint/2010/main" val="242765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540E14C-383D-2447-B4B6-091A178A5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7E4979C-FEEF-114D-A841-28C2C09EE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xmlns="" id="{C542E6FC-A9AF-FC4C-AF86-346184246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D5BC-5191-B544-84DA-C5CBE12091D5}" type="datetimeFigureOut">
              <a:rPr lang="en-US" smtClean="0"/>
              <a:t>2/27/2020</a:t>
            </a:fld>
            <a:endParaRPr lang="en-US"/>
          </a:p>
        </p:txBody>
      </p:sp>
      <p:sp>
        <p:nvSpPr>
          <p:cNvPr id="5" name="Footer Placeholder 4">
            <a:extLst>
              <a:ext uri="{FF2B5EF4-FFF2-40B4-BE49-F238E27FC236}">
                <a16:creationId xmlns:a16="http://schemas.microsoft.com/office/drawing/2014/main" xmlns="" id="{39ED2387-ECFB-054E-B6B6-D9D48B64F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C454ED5-B4B7-D146-8C80-C3E5DBF659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365BA-9139-5142-9835-13F5EA526447}" type="slidenum">
              <a:rPr lang="en-US" smtClean="0"/>
              <a:t>‹#›</a:t>
            </a:fld>
            <a:endParaRPr lang="en-US"/>
          </a:p>
        </p:txBody>
      </p:sp>
    </p:spTree>
    <p:extLst>
      <p:ext uri="{BB962C8B-B14F-4D97-AF65-F5344CB8AC3E}">
        <p14:creationId xmlns:p14="http://schemas.microsoft.com/office/powerpoint/2010/main" val="3739177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1453E868-AA5B-8D42-ABBD-CAEECFC59AD6}"/>
              </a:ext>
            </a:extLst>
          </p:cNvPr>
          <p:cNvSpPr/>
          <p:nvPr/>
        </p:nvSpPr>
        <p:spPr>
          <a:xfrm>
            <a:off x="211818" y="5527040"/>
            <a:ext cx="11768364" cy="11887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xmlns="" id="{B63A0C2E-3441-C84B-B4A7-D776F69F376D}"/>
              </a:ext>
            </a:extLst>
          </p:cNvPr>
          <p:cNvPicPr>
            <a:picLocks noChangeAspect="1"/>
          </p:cNvPicPr>
          <p:nvPr/>
        </p:nvPicPr>
        <p:blipFill>
          <a:blip r:embed="rId2"/>
          <a:stretch>
            <a:fillRect/>
          </a:stretch>
        </p:blipFill>
        <p:spPr>
          <a:xfrm>
            <a:off x="211402" y="4338415"/>
            <a:ext cx="1975104" cy="794582"/>
          </a:xfrm>
          <a:prstGeom prst="rect">
            <a:avLst/>
          </a:prstGeom>
        </p:spPr>
      </p:pic>
      <p:pic>
        <p:nvPicPr>
          <p:cNvPr id="6" name="Picture 5" descr="A picture containing knife&#10;&#10;Description automatically generated">
            <a:extLst>
              <a:ext uri="{FF2B5EF4-FFF2-40B4-BE49-F238E27FC236}">
                <a16:creationId xmlns:a16="http://schemas.microsoft.com/office/drawing/2014/main" xmlns="" id="{0BA7B2DD-6BC7-DB43-B45E-6FF8384E292B}"/>
              </a:ext>
            </a:extLst>
          </p:cNvPr>
          <p:cNvPicPr>
            <a:picLocks noChangeAspect="1"/>
          </p:cNvPicPr>
          <p:nvPr/>
        </p:nvPicPr>
        <p:blipFill>
          <a:blip r:embed="rId3"/>
          <a:stretch>
            <a:fillRect/>
          </a:stretch>
        </p:blipFill>
        <p:spPr>
          <a:xfrm>
            <a:off x="143237" y="3623116"/>
            <a:ext cx="2159000" cy="48557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xmlns="" id="{CC76DFDB-80BF-3146-B96A-D0B661DFC38E}"/>
              </a:ext>
            </a:extLst>
          </p:cNvPr>
          <p:cNvPicPr>
            <a:picLocks noChangeAspect="1"/>
          </p:cNvPicPr>
          <p:nvPr/>
        </p:nvPicPr>
        <p:blipFill>
          <a:blip r:embed="rId4"/>
          <a:stretch>
            <a:fillRect/>
          </a:stretch>
        </p:blipFill>
        <p:spPr>
          <a:xfrm>
            <a:off x="582237" y="1473110"/>
            <a:ext cx="1157514" cy="1005840"/>
          </a:xfrm>
          <a:prstGeom prst="rect">
            <a:avLst/>
          </a:prstGeom>
        </p:spPr>
      </p:pic>
      <p:pic>
        <p:nvPicPr>
          <p:cNvPr id="11" name="Picture 10" descr="A large body of water&#10;&#10;Description automatically generated">
            <a:extLst>
              <a:ext uri="{FF2B5EF4-FFF2-40B4-BE49-F238E27FC236}">
                <a16:creationId xmlns:a16="http://schemas.microsoft.com/office/drawing/2014/main" xmlns="" id="{3DD69A96-B844-4D4E-AA81-70D2249ADE5E}"/>
              </a:ext>
            </a:extLst>
          </p:cNvPr>
          <p:cNvPicPr>
            <a:picLocks noChangeAspect="1"/>
          </p:cNvPicPr>
          <p:nvPr/>
        </p:nvPicPr>
        <p:blipFill rotWithShape="1">
          <a:blip r:embed="rId5"/>
          <a:srcRect l="8197" r="10724"/>
          <a:stretch/>
        </p:blipFill>
        <p:spPr>
          <a:xfrm>
            <a:off x="2438568" y="-554487"/>
            <a:ext cx="9541614" cy="5861522"/>
          </a:xfrm>
          <a:prstGeom prst="rect">
            <a:avLst/>
          </a:prstGeom>
        </p:spPr>
      </p:pic>
      <p:sp>
        <p:nvSpPr>
          <p:cNvPr id="2" name="Title 1">
            <a:extLst>
              <a:ext uri="{FF2B5EF4-FFF2-40B4-BE49-F238E27FC236}">
                <a16:creationId xmlns:a16="http://schemas.microsoft.com/office/drawing/2014/main" xmlns="" id="{ADED01E9-BF7E-E748-A290-C4FD72032735}"/>
              </a:ext>
            </a:extLst>
          </p:cNvPr>
          <p:cNvSpPr>
            <a:spLocks noGrp="1"/>
          </p:cNvSpPr>
          <p:nvPr>
            <p:ph type="ctrTitle"/>
          </p:nvPr>
        </p:nvSpPr>
        <p:spPr>
          <a:xfrm>
            <a:off x="2539712" y="5482260"/>
            <a:ext cx="9440470" cy="1301105"/>
          </a:xfrm>
          <a:noFill/>
        </p:spPr>
        <p:txBody>
          <a:bodyPr vert="horz" wrap="none" anchor="ctr" anchorCtr="0">
            <a:normAutofit fontScale="90000"/>
          </a:bodyPr>
          <a:lstStyle/>
          <a:p>
            <a:pPr algn="l"/>
            <a:r>
              <a:rPr lang="en-US" sz="4800" dirty="0">
                <a:solidFill>
                  <a:schemeClr val="bg1"/>
                </a:solidFill>
              </a:rPr>
              <a:t>Initial Findings &amp; Observations</a:t>
            </a:r>
            <a:br>
              <a:rPr lang="en-US" sz="4800" dirty="0">
                <a:solidFill>
                  <a:schemeClr val="bg1"/>
                </a:solidFill>
              </a:rPr>
            </a:br>
            <a:r>
              <a:rPr lang="en-US" sz="4800" dirty="0">
                <a:solidFill>
                  <a:schemeClr val="bg1"/>
                </a:solidFill>
              </a:rPr>
              <a:t>Hingham Master Plan Update</a:t>
            </a:r>
          </a:p>
        </p:txBody>
      </p:sp>
      <p:sp>
        <p:nvSpPr>
          <p:cNvPr id="3" name="Subtitle 2">
            <a:extLst>
              <a:ext uri="{FF2B5EF4-FFF2-40B4-BE49-F238E27FC236}">
                <a16:creationId xmlns:a16="http://schemas.microsoft.com/office/drawing/2014/main" xmlns="" id="{3F7CD715-093B-F648-84A0-5A9099BD1799}"/>
              </a:ext>
            </a:extLst>
          </p:cNvPr>
          <p:cNvSpPr>
            <a:spLocks noGrp="1"/>
          </p:cNvSpPr>
          <p:nvPr>
            <p:ph type="subTitle" idx="1"/>
          </p:nvPr>
        </p:nvSpPr>
        <p:spPr>
          <a:xfrm>
            <a:off x="211402" y="5651982"/>
            <a:ext cx="9144000" cy="1655762"/>
          </a:xfrm>
        </p:spPr>
        <p:txBody>
          <a:bodyPr>
            <a:normAutofit/>
          </a:bodyPr>
          <a:lstStyle/>
          <a:p>
            <a:pPr algn="l"/>
            <a:r>
              <a:rPr lang="en-US" sz="1800" dirty="0">
                <a:solidFill>
                  <a:srgbClr val="FFC000"/>
                </a:solidFill>
              </a:rPr>
              <a:t>INTERIM REPORT</a:t>
            </a:r>
          </a:p>
          <a:p>
            <a:pPr algn="l"/>
            <a:r>
              <a:rPr lang="en-US" sz="1800" dirty="0">
                <a:solidFill>
                  <a:srgbClr val="FFC000"/>
                </a:solidFill>
              </a:rPr>
              <a:t>FEBRUARY 26, 2020</a:t>
            </a:r>
          </a:p>
        </p:txBody>
      </p:sp>
      <p:cxnSp>
        <p:nvCxnSpPr>
          <p:cNvPr id="13" name="Straight Connector 12">
            <a:extLst>
              <a:ext uri="{FF2B5EF4-FFF2-40B4-BE49-F238E27FC236}">
                <a16:creationId xmlns:a16="http://schemas.microsoft.com/office/drawing/2014/main" xmlns="" id="{0176607F-DD5B-544A-91FA-7D60FF8F71AA}"/>
              </a:ext>
            </a:extLst>
          </p:cNvPr>
          <p:cNvCxnSpPr/>
          <p:nvPr/>
        </p:nvCxnSpPr>
        <p:spPr>
          <a:xfrm flipV="1">
            <a:off x="211818" y="5374640"/>
            <a:ext cx="11768364" cy="1016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90818A0-B26C-F948-9BDD-1511A91ECC51}"/>
              </a:ext>
            </a:extLst>
          </p:cNvPr>
          <p:cNvCxnSpPr/>
          <p:nvPr/>
        </p:nvCxnSpPr>
        <p:spPr>
          <a:xfrm>
            <a:off x="2370402" y="0"/>
            <a:ext cx="0" cy="6858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8" name="Picture 17" descr="A close up of a sign&#10;&#10;Description automatically generated">
            <a:extLst>
              <a:ext uri="{FF2B5EF4-FFF2-40B4-BE49-F238E27FC236}">
                <a16:creationId xmlns:a16="http://schemas.microsoft.com/office/drawing/2014/main" xmlns="" id="{1B77CDFF-014A-B64A-9494-7F7EA9DFA090}"/>
              </a:ext>
            </a:extLst>
          </p:cNvPr>
          <p:cNvPicPr>
            <a:picLocks noChangeAspect="1"/>
          </p:cNvPicPr>
          <p:nvPr/>
        </p:nvPicPr>
        <p:blipFill>
          <a:blip r:embed="rId6"/>
          <a:stretch>
            <a:fillRect/>
          </a:stretch>
        </p:blipFill>
        <p:spPr>
          <a:xfrm>
            <a:off x="10418439" y="5552930"/>
            <a:ext cx="1307923" cy="1136940"/>
          </a:xfrm>
          <a:prstGeom prst="rect">
            <a:avLst/>
          </a:prstGeom>
        </p:spPr>
      </p:pic>
      <p:pic>
        <p:nvPicPr>
          <p:cNvPr id="7" name="Picture 6" descr="A close up of a tree&#10;&#10;Description automatically generated">
            <a:extLst>
              <a:ext uri="{FF2B5EF4-FFF2-40B4-BE49-F238E27FC236}">
                <a16:creationId xmlns:a16="http://schemas.microsoft.com/office/drawing/2014/main" xmlns="" id="{56F55957-8209-C04D-A444-5DB341A88669}"/>
              </a:ext>
            </a:extLst>
          </p:cNvPr>
          <p:cNvPicPr>
            <a:picLocks noChangeAspect="1"/>
          </p:cNvPicPr>
          <p:nvPr/>
        </p:nvPicPr>
        <p:blipFill>
          <a:blip r:embed="rId7"/>
          <a:stretch>
            <a:fillRect/>
          </a:stretch>
        </p:blipFill>
        <p:spPr>
          <a:xfrm>
            <a:off x="653782" y="2514600"/>
            <a:ext cx="997384" cy="9144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xmlns="" id="{78D6C6CB-12CA-A445-9903-96AF5AB078E9}"/>
              </a:ext>
            </a:extLst>
          </p:cNvPr>
          <p:cNvPicPr>
            <a:picLocks noChangeAspect="1"/>
          </p:cNvPicPr>
          <p:nvPr/>
        </p:nvPicPr>
        <p:blipFill>
          <a:blip r:embed="rId8"/>
          <a:stretch>
            <a:fillRect/>
          </a:stretch>
        </p:blipFill>
        <p:spPr>
          <a:xfrm>
            <a:off x="582237" y="324808"/>
            <a:ext cx="1307922" cy="1097280"/>
          </a:xfrm>
          <a:prstGeom prst="rect">
            <a:avLst/>
          </a:prstGeom>
        </p:spPr>
      </p:pic>
    </p:spTree>
    <p:extLst>
      <p:ext uri="{BB962C8B-B14F-4D97-AF65-F5344CB8AC3E}">
        <p14:creationId xmlns:p14="http://schemas.microsoft.com/office/powerpoint/2010/main" val="1460747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Maintaining a healthy and active harbor</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509823"/>
            <a:ext cx="10515600" cy="4667140"/>
          </a:xfrm>
        </p:spPr>
        <p:txBody>
          <a:bodyPr>
            <a:normAutofit/>
          </a:bodyPr>
          <a:lstStyle/>
          <a:p>
            <a:pPr marL="0" indent="0">
              <a:buNone/>
            </a:pPr>
            <a:r>
              <a:rPr lang="en-US" b="1" dirty="0"/>
              <a:t>Hingham Harbor, and its coastal, recreational, transportation, and economic assets, is particularly vulnerable to climate change and sea level rise.</a:t>
            </a:r>
          </a:p>
          <a:p>
            <a:r>
              <a:rPr lang="en-US" dirty="0"/>
              <a:t>Seawalls/Piers/Oceanic Buffers are all vulnerable due to existing conditions and need for maintenance</a:t>
            </a:r>
          </a:p>
          <a:p>
            <a:r>
              <a:rPr lang="en-US" dirty="0"/>
              <a:t>Parks and beaches are subject to flooding and erosion</a:t>
            </a:r>
          </a:p>
          <a:p>
            <a:r>
              <a:rPr lang="en-US" dirty="0"/>
              <a:t>Land-based facilities supporting boating/ferry service are vulnerable to flooding </a:t>
            </a:r>
          </a:p>
          <a:p>
            <a:r>
              <a:rPr lang="en-US" dirty="0"/>
              <a:t>Town can aggressively seek State, Federal, and Local grants and financing to:</a:t>
            </a:r>
          </a:p>
          <a:p>
            <a:pPr lvl="1"/>
            <a:r>
              <a:rPr lang="en-US" dirty="0"/>
              <a:t>Increase the height of the existing seawalls and adjacent upland</a:t>
            </a:r>
          </a:p>
          <a:p>
            <a:pPr lvl="1"/>
            <a:r>
              <a:rPr lang="en-US" dirty="0"/>
              <a:t>Implement resiliency plans for recreational and transportation assets</a:t>
            </a:r>
          </a:p>
          <a:p>
            <a:pPr lvl="1"/>
            <a:r>
              <a:rPr lang="en-US" dirty="0"/>
              <a:t>Install a Tide Gauge in Hingham Harbor</a:t>
            </a:r>
          </a:p>
          <a:p>
            <a:pPr lvl="1"/>
            <a:endParaRPr lang="en-US" dirty="0"/>
          </a:p>
          <a:p>
            <a:pPr lvl="1"/>
            <a:endParaRPr lang="en-US" dirty="0"/>
          </a:p>
        </p:txBody>
      </p:sp>
      <p:pic>
        <p:nvPicPr>
          <p:cNvPr id="4" name="Picture 3" descr="A drawing of a cartoon character&#10;&#10;Description automatically generated">
            <a:extLst>
              <a:ext uri="{FF2B5EF4-FFF2-40B4-BE49-F238E27FC236}">
                <a16:creationId xmlns:a16="http://schemas.microsoft.com/office/drawing/2014/main" xmlns="" id="{2101CB3E-6D65-604C-A48B-068F69F468A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9225" y="1825625"/>
            <a:ext cx="688975" cy="688340"/>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6F41E60F-A3C2-8346-8D08-D4CB5658CB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9004" y="3454283"/>
            <a:ext cx="685800" cy="685800"/>
          </a:xfrm>
          <a:prstGeom prst="rect">
            <a:avLst/>
          </a:prstGeom>
        </p:spPr>
      </p:pic>
      <p:pic>
        <p:nvPicPr>
          <p:cNvPr id="6" name="Picture 5" descr="A close up of a clock&#10;&#10;Description automatically generated">
            <a:extLst>
              <a:ext uri="{FF2B5EF4-FFF2-40B4-BE49-F238E27FC236}">
                <a16:creationId xmlns:a16="http://schemas.microsoft.com/office/drawing/2014/main" xmlns="" id="{12490E17-8862-434F-8209-4A5736D4B82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9225" y="2648902"/>
            <a:ext cx="686435" cy="685800"/>
          </a:xfrm>
          <a:prstGeom prst="rect">
            <a:avLst/>
          </a:prstGeom>
          <a:ln>
            <a:solidFill>
              <a:schemeClr val="bg1"/>
            </a:solidFill>
          </a:ln>
        </p:spPr>
      </p:pic>
    </p:spTree>
    <p:extLst>
      <p:ext uri="{BB962C8B-B14F-4D97-AF65-F5344CB8AC3E}">
        <p14:creationId xmlns:p14="http://schemas.microsoft.com/office/powerpoint/2010/main" val="139552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large brick building with grass in front of a house&#10;&#10;Description automatically generated">
            <a:extLst>
              <a:ext uri="{FF2B5EF4-FFF2-40B4-BE49-F238E27FC236}">
                <a16:creationId xmlns:a16="http://schemas.microsoft.com/office/drawing/2014/main" xmlns="" id="{AACDE1BC-9BCD-4547-A3F0-39558273E835}"/>
              </a:ext>
            </a:extLst>
          </p:cNvPr>
          <p:cNvPicPr>
            <a:picLocks noChangeAspect="1"/>
          </p:cNvPicPr>
          <p:nvPr/>
        </p:nvPicPr>
        <p:blipFill rotWithShape="1">
          <a:blip r:embed="rId2"/>
          <a:srcRect t="28242" b="21758"/>
          <a:stretch/>
        </p:blipFill>
        <p:spPr>
          <a:xfrm>
            <a:off x="20" y="10"/>
            <a:ext cx="12191980" cy="4571990"/>
          </a:xfrm>
          <a:prstGeom prst="rect">
            <a:avLst/>
          </a:prstGeom>
        </p:spPr>
      </p:pic>
      <p:sp>
        <p:nvSpPr>
          <p:cNvPr id="12" name="Rectangle 11">
            <a:extLst>
              <a:ext uri="{FF2B5EF4-FFF2-40B4-BE49-F238E27FC236}">
                <a16:creationId xmlns:a16="http://schemas.microsoft.com/office/drawing/2014/main" xmlns="" id="{F40CA114-B78B-4E3B-A785-96745276B6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xmlns="" id="{DA0D7F36-1D0A-C240-8F41-49B02B9DE826}"/>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5600">
                <a:latin typeface="+mj-lt"/>
              </a:rPr>
              <a:t>Public Facilities &amp; Services</a:t>
            </a:r>
          </a:p>
        </p:txBody>
      </p:sp>
      <p:sp>
        <p:nvSpPr>
          <p:cNvPr id="3" name="Text Placeholder 2">
            <a:extLst>
              <a:ext uri="{FF2B5EF4-FFF2-40B4-BE49-F238E27FC236}">
                <a16:creationId xmlns:a16="http://schemas.microsoft.com/office/drawing/2014/main" xmlns="" id="{3F3B87DD-D7FD-494C-9EB5-E2FC8E38CB87}"/>
              </a:ext>
            </a:extLst>
          </p:cNvPr>
          <p:cNvSpPr>
            <a:spLocks noGrp="1"/>
          </p:cNvSpPr>
          <p:nvPr>
            <p:ph type="body" idx="1"/>
          </p:nvPr>
        </p:nvSpPr>
        <p:spPr>
          <a:xfrm>
            <a:off x="8499107" y="5091763"/>
            <a:ext cx="2974207" cy="1264587"/>
          </a:xfrm>
        </p:spPr>
        <p:txBody>
          <a:bodyPr vert="horz" lIns="91440" tIns="45720" rIns="91440" bIns="45720" rtlCol="0" anchor="ctr">
            <a:normAutofit/>
          </a:bodyPr>
          <a:lstStyle/>
          <a:p>
            <a:r>
              <a:rPr lang="en-US" sz="2000">
                <a:solidFill>
                  <a:srgbClr val="FFC000"/>
                </a:solidFill>
              </a:rPr>
              <a:t>HINGHAM MASTER PLAN INTERIM REPORT</a:t>
            </a:r>
          </a:p>
          <a:p>
            <a:r>
              <a:rPr lang="en-US" sz="2000">
                <a:solidFill>
                  <a:srgbClr val="FFC000"/>
                </a:solidFill>
              </a:rPr>
              <a:t>FEBRUARY 26, 2020</a:t>
            </a:r>
            <a:endParaRPr lang="en-US" sz="2000" dirty="0">
              <a:solidFill>
                <a:schemeClr val="tx1"/>
              </a:solidFill>
            </a:endParaRPr>
          </a:p>
        </p:txBody>
      </p:sp>
      <p:cxnSp>
        <p:nvCxnSpPr>
          <p:cNvPr id="14"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46959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9A1753-0730-5E45-B75E-15B57738C719}"/>
              </a:ext>
            </a:extLst>
          </p:cNvPr>
          <p:cNvSpPr>
            <a:spLocks noGrp="1"/>
          </p:cNvSpPr>
          <p:nvPr>
            <p:ph type="title"/>
          </p:nvPr>
        </p:nvSpPr>
        <p:spPr/>
        <p:txBody>
          <a:bodyPr/>
          <a:lstStyle/>
          <a:p>
            <a:r>
              <a:rPr lang="en-US" dirty="0"/>
              <a:t>Condition of public facilities</a:t>
            </a:r>
          </a:p>
        </p:txBody>
      </p:sp>
      <p:sp>
        <p:nvSpPr>
          <p:cNvPr id="3" name="Content Placeholder 2">
            <a:extLst>
              <a:ext uri="{FF2B5EF4-FFF2-40B4-BE49-F238E27FC236}">
                <a16:creationId xmlns:a16="http://schemas.microsoft.com/office/drawing/2014/main" xmlns="" id="{7C5DC2F6-0106-FC49-8B9E-DDC32123DFB8}"/>
              </a:ext>
            </a:extLst>
          </p:cNvPr>
          <p:cNvSpPr>
            <a:spLocks noGrp="1"/>
          </p:cNvSpPr>
          <p:nvPr>
            <p:ph idx="1"/>
          </p:nvPr>
        </p:nvSpPr>
        <p:spPr>
          <a:xfrm>
            <a:off x="838200" y="1690688"/>
            <a:ext cx="10515600" cy="4486275"/>
          </a:xfrm>
        </p:spPr>
        <p:txBody>
          <a:bodyPr>
            <a:normAutofit/>
          </a:bodyPr>
          <a:lstStyle/>
          <a:p>
            <a:pPr marL="0" indent="0">
              <a:buNone/>
            </a:pPr>
            <a:r>
              <a:rPr lang="en-US" b="1" dirty="0"/>
              <a:t>The public institutions providing education need updating and upgrading in order to be state-of-the-art.</a:t>
            </a:r>
          </a:p>
          <a:p>
            <a:r>
              <a:rPr lang="en-US" dirty="0"/>
              <a:t>Many people move to Hingham for the schools</a:t>
            </a:r>
          </a:p>
          <a:p>
            <a:r>
              <a:rPr lang="en-US" dirty="0"/>
              <a:t>Foster School is expected to experience significant increase in flooding</a:t>
            </a:r>
          </a:p>
          <a:p>
            <a:r>
              <a:rPr lang="en-US" dirty="0"/>
              <a:t>The role of the library is increasingly that of a community center, but doesn’t have the space for programming</a:t>
            </a:r>
          </a:p>
          <a:p>
            <a:r>
              <a:rPr lang="en-US" dirty="0"/>
              <a:t>Opportunities: </a:t>
            </a:r>
          </a:p>
          <a:p>
            <a:pPr lvl="1"/>
            <a:r>
              <a:rPr lang="en-US" dirty="0"/>
              <a:t>Relocate Foster School out of flood zone</a:t>
            </a:r>
          </a:p>
          <a:p>
            <a:pPr lvl="1"/>
            <a:r>
              <a:rPr lang="en-US" dirty="0"/>
              <a:t>Update schools with new technology and state of the art pedagogical spaces (e.g. STEAM, maker spaces, etc.)</a:t>
            </a:r>
          </a:p>
          <a:p>
            <a:pPr lvl="1"/>
            <a:r>
              <a:rPr lang="en-US" dirty="0"/>
              <a:t>Support the Library in its plans to expand space, programming, parking, etc.</a:t>
            </a:r>
          </a:p>
          <a:p>
            <a:endParaRPr lang="en-US" dirty="0"/>
          </a:p>
          <a:p>
            <a:endParaRPr lang="en-US" dirty="0"/>
          </a:p>
        </p:txBody>
      </p:sp>
    </p:spTree>
    <p:extLst>
      <p:ext uri="{BB962C8B-B14F-4D97-AF65-F5344CB8AC3E}">
        <p14:creationId xmlns:p14="http://schemas.microsoft.com/office/powerpoint/2010/main" val="102495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5617B-28F9-464C-8806-508AEF7CAF63}"/>
              </a:ext>
            </a:extLst>
          </p:cNvPr>
          <p:cNvSpPr>
            <a:spLocks noGrp="1"/>
          </p:cNvSpPr>
          <p:nvPr>
            <p:ph type="title"/>
          </p:nvPr>
        </p:nvSpPr>
        <p:spPr/>
        <p:txBody>
          <a:bodyPr/>
          <a:lstStyle/>
          <a:p>
            <a:r>
              <a:rPr lang="en-US" dirty="0"/>
              <a:t>Meeting the needs of older adults</a:t>
            </a:r>
          </a:p>
        </p:txBody>
      </p:sp>
      <p:sp>
        <p:nvSpPr>
          <p:cNvPr id="3" name="Content Placeholder 2">
            <a:extLst>
              <a:ext uri="{FF2B5EF4-FFF2-40B4-BE49-F238E27FC236}">
                <a16:creationId xmlns:a16="http://schemas.microsoft.com/office/drawing/2014/main" xmlns="" id="{CE3E7EAD-DBF2-8B49-9D6D-CA286944A8FC}"/>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lang="en-US" b="1" dirty="0"/>
              <a:t>The increase in the number of older adults and the changing expectations regarding aging will have implications regarding the need to provide services.</a:t>
            </a:r>
          </a:p>
          <a:p>
            <a:r>
              <a:rPr lang="en-US" dirty="0"/>
              <a:t>Hingham has highest percentage of people over 65 in South Shore</a:t>
            </a:r>
          </a:p>
          <a:p>
            <a:r>
              <a:rPr lang="en-US" dirty="0"/>
              <a:t>Between 2000-2010, residents 65+ increased by 55% (compared to 16% statewide)</a:t>
            </a:r>
          </a:p>
          <a:p>
            <a:r>
              <a:rPr lang="en-US" dirty="0"/>
              <a:t>Space and parking are inadequate at the Senior Center</a:t>
            </a:r>
          </a:p>
          <a:p>
            <a:r>
              <a:rPr lang="en-US" dirty="0"/>
              <a:t>Baby boomers have different expectations regarding aging</a:t>
            </a:r>
          </a:p>
          <a:p>
            <a:r>
              <a:rPr lang="en-US" dirty="0"/>
              <a:t>Only 14 percent of residents living in town use the Senior Center</a:t>
            </a:r>
          </a:p>
          <a:p>
            <a:r>
              <a:rPr lang="en-US" dirty="0"/>
              <a:t>Opportunities: </a:t>
            </a:r>
          </a:p>
          <a:p>
            <a:pPr lvl="1"/>
            <a:r>
              <a:rPr lang="en-US" dirty="0"/>
              <a:t>Re-brand Senior Center </a:t>
            </a:r>
          </a:p>
          <a:p>
            <a:pPr lvl="1"/>
            <a:r>
              <a:rPr lang="en-US" dirty="0"/>
              <a:t>Create a Community Center for all ages</a:t>
            </a:r>
          </a:p>
          <a:p>
            <a:pPr lvl="1"/>
            <a:r>
              <a:rPr lang="en-US" dirty="0"/>
              <a:t>Increase transportation and health, wellness and fitness services and programming</a:t>
            </a:r>
          </a:p>
          <a:p>
            <a:pPr lvl="1"/>
            <a:r>
              <a:rPr lang="en-US" dirty="0"/>
              <a:t>Continue co-programming</a:t>
            </a:r>
          </a:p>
          <a:p>
            <a:endParaRPr lang="en-US" dirty="0"/>
          </a:p>
          <a:p>
            <a:endParaRPr lang="en-US" dirty="0"/>
          </a:p>
        </p:txBody>
      </p:sp>
      <p:pic>
        <p:nvPicPr>
          <p:cNvPr id="4" name="Picture 3" descr="A drawing of a cartoon character&#10;&#10;Description automatically generated">
            <a:extLst>
              <a:ext uri="{FF2B5EF4-FFF2-40B4-BE49-F238E27FC236}">
                <a16:creationId xmlns:a16="http://schemas.microsoft.com/office/drawing/2014/main" xmlns="" id="{4E378FE4-A4D1-8141-8112-545A61EC949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9225" y="1690688"/>
            <a:ext cx="688975" cy="688340"/>
          </a:xfrm>
          <a:prstGeom prst="rect">
            <a:avLst/>
          </a:prstGeom>
        </p:spPr>
      </p:pic>
      <p:pic>
        <p:nvPicPr>
          <p:cNvPr id="5" name="Picture 4" descr="A close up of a sign&#10;&#10;Description automatically generated">
            <a:extLst>
              <a:ext uri="{FF2B5EF4-FFF2-40B4-BE49-F238E27FC236}">
                <a16:creationId xmlns:a16="http://schemas.microsoft.com/office/drawing/2014/main" xmlns="" id="{C68AA6E7-B597-AE44-9045-1F66CCB1984A}"/>
              </a:ext>
            </a:extLst>
          </p:cNvPr>
          <p:cNvPicPr/>
          <p:nvPr/>
        </p:nvPicPr>
        <p:blipFill>
          <a:blip r:embed="rId3" cstate="print">
            <a:duotone>
              <a:srgbClr val="2E6C62">
                <a:shade val="45000"/>
                <a:satMod val="135000"/>
              </a:srgbClr>
              <a:prstClr val="white"/>
            </a:duotone>
            <a:extLst>
              <a:ext uri="{28A0092B-C50C-407E-A947-70E740481C1C}">
                <a14:useLocalDpi xmlns:a14="http://schemas.microsoft.com/office/drawing/2010/main" val="0"/>
              </a:ext>
            </a:extLst>
          </a:blip>
          <a:stretch>
            <a:fillRect/>
          </a:stretch>
        </p:blipFill>
        <p:spPr>
          <a:xfrm>
            <a:off x="149225" y="2563813"/>
            <a:ext cx="684530" cy="683895"/>
          </a:xfrm>
          <a:prstGeom prst="rect">
            <a:avLst/>
          </a:prstGeom>
        </p:spPr>
      </p:pic>
    </p:spTree>
    <p:extLst>
      <p:ext uri="{BB962C8B-B14F-4D97-AF65-F5344CB8AC3E}">
        <p14:creationId xmlns:p14="http://schemas.microsoft.com/office/powerpoint/2010/main" val="3732516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FFB4C2-F60B-4C47-A0F1-FCA20AD4C80C}"/>
              </a:ext>
            </a:extLst>
          </p:cNvPr>
          <p:cNvSpPr>
            <a:spLocks noGrp="1"/>
          </p:cNvSpPr>
          <p:nvPr>
            <p:ph type="title"/>
          </p:nvPr>
        </p:nvSpPr>
        <p:spPr/>
        <p:txBody>
          <a:bodyPr/>
          <a:lstStyle/>
          <a:p>
            <a:r>
              <a:rPr lang="en-US" dirty="0"/>
              <a:t>Public safety services &amp; facilities</a:t>
            </a:r>
          </a:p>
        </p:txBody>
      </p:sp>
      <p:sp>
        <p:nvSpPr>
          <p:cNvPr id="3" name="Content Placeholder 2">
            <a:extLst>
              <a:ext uri="{FF2B5EF4-FFF2-40B4-BE49-F238E27FC236}">
                <a16:creationId xmlns:a16="http://schemas.microsoft.com/office/drawing/2014/main" xmlns="" id="{87B21600-98FF-0E48-9307-E5DEB6279CFF}"/>
              </a:ext>
            </a:extLst>
          </p:cNvPr>
          <p:cNvSpPr>
            <a:spLocks noGrp="1"/>
          </p:cNvSpPr>
          <p:nvPr>
            <p:ph idx="1"/>
          </p:nvPr>
        </p:nvSpPr>
        <p:spPr>
          <a:xfrm>
            <a:off x="838200" y="1690688"/>
            <a:ext cx="10515600" cy="4486275"/>
          </a:xfrm>
        </p:spPr>
        <p:txBody>
          <a:bodyPr>
            <a:normAutofit lnSpcReduction="10000"/>
          </a:bodyPr>
          <a:lstStyle/>
          <a:p>
            <a:pPr marL="0" indent="0">
              <a:buNone/>
            </a:pPr>
            <a:r>
              <a:rPr lang="en-US" b="1" dirty="0"/>
              <a:t>Old/outdated facilities, changing demographics, and significant increase in development have resulted in need to upgrade public safety facilities.</a:t>
            </a:r>
          </a:p>
          <a:p>
            <a:r>
              <a:rPr lang="en-US" dirty="0"/>
              <a:t>All three fire stations built in 1941</a:t>
            </a:r>
          </a:p>
          <a:p>
            <a:r>
              <a:rPr lang="en-US" dirty="0"/>
              <a:t>Response times in South Hingham are worse than in the rest of town</a:t>
            </a:r>
          </a:p>
          <a:p>
            <a:r>
              <a:rPr lang="en-US" dirty="0"/>
              <a:t>Police and Fire Departments: increase in calls associated with aging population</a:t>
            </a:r>
          </a:p>
          <a:p>
            <a:r>
              <a:rPr lang="en-US" dirty="0"/>
              <a:t>Police Department space inadequate</a:t>
            </a:r>
          </a:p>
          <a:p>
            <a:r>
              <a:rPr lang="en-US" dirty="0"/>
              <a:t>Opportunities:</a:t>
            </a:r>
          </a:p>
          <a:p>
            <a:pPr lvl="1"/>
            <a:r>
              <a:rPr lang="en-US" dirty="0"/>
              <a:t>Renovate fire stations</a:t>
            </a:r>
          </a:p>
          <a:p>
            <a:pPr lvl="1"/>
            <a:r>
              <a:rPr lang="en-US" dirty="0"/>
              <a:t>Consider relocating fire station</a:t>
            </a:r>
          </a:p>
          <a:p>
            <a:pPr lvl="1"/>
            <a:r>
              <a:rPr lang="en-US" dirty="0"/>
              <a:t>Plan for possible future need for a fourth fire station</a:t>
            </a:r>
          </a:p>
          <a:p>
            <a:pPr lvl="1"/>
            <a:r>
              <a:rPr lang="en-US" dirty="0"/>
              <a:t>Consider new police facility</a:t>
            </a:r>
          </a:p>
          <a:p>
            <a:endParaRPr lang="en-US" dirty="0"/>
          </a:p>
          <a:p>
            <a:endParaRPr lang="en-US" dirty="0"/>
          </a:p>
        </p:txBody>
      </p:sp>
    </p:spTree>
    <p:extLst>
      <p:ext uri="{BB962C8B-B14F-4D97-AF65-F5344CB8AC3E}">
        <p14:creationId xmlns:p14="http://schemas.microsoft.com/office/powerpoint/2010/main" val="172191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DA43C5-27DD-B844-BCFC-54E953C37AAD}"/>
              </a:ext>
            </a:extLst>
          </p:cNvPr>
          <p:cNvSpPr>
            <a:spLocks noGrp="1"/>
          </p:cNvSpPr>
          <p:nvPr>
            <p:ph type="title"/>
          </p:nvPr>
        </p:nvSpPr>
        <p:spPr/>
        <p:txBody>
          <a:bodyPr/>
          <a:lstStyle/>
          <a:p>
            <a:r>
              <a:rPr lang="en-US" dirty="0"/>
              <a:t>Future of public utilities</a:t>
            </a:r>
          </a:p>
        </p:txBody>
      </p:sp>
      <p:sp>
        <p:nvSpPr>
          <p:cNvPr id="3" name="Content Placeholder 2">
            <a:extLst>
              <a:ext uri="{FF2B5EF4-FFF2-40B4-BE49-F238E27FC236}">
                <a16:creationId xmlns:a16="http://schemas.microsoft.com/office/drawing/2014/main" xmlns="" id="{A02B0D7A-AEFA-494D-858A-2F4F75791844}"/>
              </a:ext>
            </a:extLst>
          </p:cNvPr>
          <p:cNvSpPr>
            <a:spLocks noGrp="1"/>
          </p:cNvSpPr>
          <p:nvPr>
            <p:ph idx="1"/>
          </p:nvPr>
        </p:nvSpPr>
        <p:spPr>
          <a:xfrm>
            <a:off x="838200" y="1690688"/>
            <a:ext cx="10515600" cy="4802187"/>
          </a:xfrm>
        </p:spPr>
        <p:txBody>
          <a:bodyPr>
            <a:normAutofit/>
          </a:bodyPr>
          <a:lstStyle/>
          <a:p>
            <a:pPr marL="0" indent="0">
              <a:buNone/>
            </a:pPr>
            <a:r>
              <a:rPr lang="en-US" b="1" dirty="0"/>
              <a:t>Public utilities including sewer, water, and electricity need to be maintained and expanded to support increasing development.</a:t>
            </a:r>
          </a:p>
          <a:p>
            <a:r>
              <a:rPr lang="en-US" dirty="0"/>
              <a:t>Sewer: 40% of Town in two sewer districts</a:t>
            </a:r>
          </a:p>
          <a:p>
            <a:r>
              <a:rPr lang="en-US" dirty="0"/>
              <a:t>Water: 95% of homes connected to public water system</a:t>
            </a:r>
          </a:p>
          <a:p>
            <a:r>
              <a:rPr lang="en-US" dirty="0"/>
              <a:t>Electricity: HMLP will need to increase capacity </a:t>
            </a:r>
          </a:p>
          <a:p>
            <a:r>
              <a:rPr lang="en-US" dirty="0"/>
              <a:t>Opportunities:</a:t>
            </a:r>
          </a:p>
          <a:p>
            <a:pPr lvl="1"/>
            <a:r>
              <a:rPr lang="en-US" dirty="0"/>
              <a:t>Develop South Hingham Sewer District</a:t>
            </a:r>
          </a:p>
          <a:p>
            <a:pPr lvl="1"/>
            <a:r>
              <a:rPr lang="en-US" dirty="0"/>
              <a:t>Explore possibility of constructing a Wastewater Treatment Plant</a:t>
            </a:r>
          </a:p>
          <a:p>
            <a:pPr lvl="1"/>
            <a:r>
              <a:rPr lang="en-US" dirty="0"/>
              <a:t>Increase awareness regarding need to reduce water consumption</a:t>
            </a:r>
          </a:p>
          <a:p>
            <a:pPr lvl="1"/>
            <a:r>
              <a:rPr lang="en-US" dirty="0"/>
              <a:t>Identify additional sources of water</a:t>
            </a:r>
          </a:p>
          <a:p>
            <a:pPr lvl="1"/>
            <a:r>
              <a:rPr lang="en-US" dirty="0"/>
              <a:t>Support HML to expand capacity (add transmission line)</a:t>
            </a:r>
          </a:p>
          <a:p>
            <a:endParaRPr lang="en-US" dirty="0"/>
          </a:p>
          <a:p>
            <a:endParaRPr lang="en-US" dirty="0"/>
          </a:p>
          <a:p>
            <a:endParaRPr lang="en-US" dirty="0"/>
          </a:p>
        </p:txBody>
      </p:sp>
      <p:pic>
        <p:nvPicPr>
          <p:cNvPr id="4" name="Picture 3" descr="A close up of a sign&#10;&#10;Description automatically generated">
            <a:extLst>
              <a:ext uri="{FF2B5EF4-FFF2-40B4-BE49-F238E27FC236}">
                <a16:creationId xmlns:a16="http://schemas.microsoft.com/office/drawing/2014/main" xmlns="" id="{6E9E8B48-D9E3-824C-AECA-FD1B8C41BA6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1812168"/>
            <a:ext cx="685800" cy="684530"/>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E80DEAB9-086A-F840-A950-F76D7DDEC3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2673351"/>
            <a:ext cx="685800" cy="685800"/>
          </a:xfrm>
          <a:prstGeom prst="rect">
            <a:avLst/>
          </a:prstGeom>
        </p:spPr>
      </p:pic>
    </p:spTree>
    <p:extLst>
      <p:ext uri="{BB962C8B-B14F-4D97-AF65-F5344CB8AC3E}">
        <p14:creationId xmlns:p14="http://schemas.microsoft.com/office/powerpoint/2010/main" val="3882027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5E6BA-8ED5-9B4E-BA58-556DE052D313}"/>
              </a:ext>
            </a:extLst>
          </p:cNvPr>
          <p:cNvSpPr>
            <a:spLocks noGrp="1"/>
          </p:cNvSpPr>
          <p:nvPr>
            <p:ph type="title"/>
          </p:nvPr>
        </p:nvSpPr>
        <p:spPr/>
        <p:txBody>
          <a:bodyPr/>
          <a:lstStyle/>
          <a:p>
            <a:r>
              <a:rPr lang="en-US" dirty="0"/>
              <a:t>Capital planning</a:t>
            </a:r>
          </a:p>
        </p:txBody>
      </p:sp>
      <p:sp>
        <p:nvSpPr>
          <p:cNvPr id="3" name="Content Placeholder 2">
            <a:extLst>
              <a:ext uri="{FF2B5EF4-FFF2-40B4-BE49-F238E27FC236}">
                <a16:creationId xmlns:a16="http://schemas.microsoft.com/office/drawing/2014/main" xmlns="" id="{DCBB2A3A-2C72-514F-9CF5-9B491C62CA71}"/>
              </a:ext>
            </a:extLst>
          </p:cNvPr>
          <p:cNvSpPr>
            <a:spLocks noGrp="1"/>
          </p:cNvSpPr>
          <p:nvPr>
            <p:ph idx="1"/>
          </p:nvPr>
        </p:nvSpPr>
        <p:spPr/>
        <p:txBody>
          <a:bodyPr>
            <a:normAutofit/>
          </a:bodyPr>
          <a:lstStyle/>
          <a:p>
            <a:r>
              <a:rPr lang="en-US" dirty="0"/>
              <a:t>As the Town has grown, so has the need to formalize and make the process of capital planning and deferred maintenance more systematic.</a:t>
            </a:r>
          </a:p>
          <a:p>
            <a:r>
              <a:rPr lang="en-US" dirty="0"/>
              <a:t>Long-term capital projects come out of separate committees </a:t>
            </a:r>
          </a:p>
          <a:p>
            <a:r>
              <a:rPr lang="en-US" dirty="0"/>
              <a:t>Some Town staff report a lack of clarity regarding decision-making</a:t>
            </a:r>
          </a:p>
          <a:p>
            <a:r>
              <a:rPr lang="en-US" dirty="0"/>
              <a:t>Opportunities: </a:t>
            </a:r>
          </a:p>
          <a:p>
            <a:pPr lvl="1"/>
            <a:r>
              <a:rPr lang="en-US" dirty="0"/>
              <a:t>Develop criteria for prioritizing capital improvement projects</a:t>
            </a:r>
          </a:p>
          <a:p>
            <a:pPr lvl="1"/>
            <a:r>
              <a:rPr lang="en-US" dirty="0"/>
              <a:t>Hire full-time Facilities Manager</a:t>
            </a:r>
          </a:p>
          <a:p>
            <a:pPr lvl="1"/>
            <a:r>
              <a:rPr lang="en-US" dirty="0"/>
              <a:t>Form a Consolidated Facilities Committee</a:t>
            </a:r>
          </a:p>
          <a:p>
            <a:pPr lvl="1"/>
            <a:r>
              <a:rPr lang="en-US" dirty="0"/>
              <a:t>Prepare a Town-wide Facilities Master Plan</a:t>
            </a:r>
          </a:p>
          <a:p>
            <a:endParaRPr lang="en-US" dirty="0"/>
          </a:p>
          <a:p>
            <a:endParaRPr lang="en-US" dirty="0"/>
          </a:p>
        </p:txBody>
      </p:sp>
    </p:spTree>
    <p:extLst>
      <p:ext uri="{BB962C8B-B14F-4D97-AF65-F5344CB8AC3E}">
        <p14:creationId xmlns:p14="http://schemas.microsoft.com/office/powerpoint/2010/main" val="353178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bench covered in snow&#10;&#10;Description automatically generated">
            <a:extLst>
              <a:ext uri="{FF2B5EF4-FFF2-40B4-BE49-F238E27FC236}">
                <a16:creationId xmlns:a16="http://schemas.microsoft.com/office/drawing/2014/main" xmlns="" id="{70AE9ADA-F1EF-4124-8DB7-1AD4BD635E83}"/>
              </a:ext>
            </a:extLst>
          </p:cNvPr>
          <p:cNvPicPr>
            <a:picLocks noChangeAspect="1"/>
          </p:cNvPicPr>
          <p:nvPr/>
        </p:nvPicPr>
        <p:blipFill rotWithShape="1">
          <a:blip r:embed="rId2"/>
          <a:srcRect r="10997"/>
          <a:stretch/>
        </p:blipFill>
        <p:spPr>
          <a:xfrm rot="5400000">
            <a:off x="7716518" y="629922"/>
            <a:ext cx="4462273" cy="3842511"/>
          </a:xfrm>
          <a:prstGeom prst="rect">
            <a:avLst/>
          </a:prstGeom>
        </p:spPr>
      </p:pic>
      <p:sp>
        <p:nvSpPr>
          <p:cNvPr id="12" name="Rectangle 11">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14F40974-9D68-1849-BAA7-0AFE939DCC4B}"/>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dirty="0">
                <a:solidFill>
                  <a:srgbClr val="FFFFFF"/>
                </a:solidFill>
                <a:latin typeface="+mj-lt"/>
              </a:rPr>
              <a:t>Historic and Cultural</a:t>
            </a:r>
            <a:br>
              <a:rPr lang="en-US" sz="4100" dirty="0">
                <a:solidFill>
                  <a:srgbClr val="FFFFFF"/>
                </a:solidFill>
                <a:latin typeface="+mj-lt"/>
              </a:rPr>
            </a:br>
            <a:r>
              <a:rPr lang="en-US" sz="4100" dirty="0">
                <a:solidFill>
                  <a:srgbClr val="FFFFFF"/>
                </a:solidFill>
                <a:latin typeface="+mj-lt"/>
              </a:rPr>
              <a:t>Resources</a:t>
            </a:r>
          </a:p>
        </p:txBody>
      </p:sp>
      <p:sp>
        <p:nvSpPr>
          <p:cNvPr id="5" name="Text Placeholder 4">
            <a:extLst>
              <a:ext uri="{FF2B5EF4-FFF2-40B4-BE49-F238E27FC236}">
                <a16:creationId xmlns:a16="http://schemas.microsoft.com/office/drawing/2014/main" xmlns="" id="{67016FE3-8CEF-1E4B-8262-8F40A7062A48}"/>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2000" dirty="0">
                <a:solidFill>
                  <a:srgbClr val="FFC000"/>
                </a:solidFill>
              </a:rPr>
              <a:t>HINGHAM MASTER PLAN INTERIM REPORT</a:t>
            </a:r>
          </a:p>
          <a:p>
            <a:r>
              <a:rPr lang="en-US" sz="2000" dirty="0">
                <a:solidFill>
                  <a:srgbClr val="FFC000"/>
                </a:solidFill>
              </a:rPr>
              <a:t>FEBRUARY 26, 2020</a:t>
            </a:r>
          </a:p>
        </p:txBody>
      </p:sp>
      <p:cxnSp>
        <p:nvCxnSpPr>
          <p:cNvPr id="17"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photo of a person&#10;&#10;Description automatically generated">
            <a:extLst>
              <a:ext uri="{FF2B5EF4-FFF2-40B4-BE49-F238E27FC236}">
                <a16:creationId xmlns:a16="http://schemas.microsoft.com/office/drawing/2014/main" xmlns="" id="{6B68F426-4E94-4125-A27C-8309AFD205C5}"/>
              </a:ext>
            </a:extLst>
          </p:cNvPr>
          <p:cNvPicPr>
            <a:picLocks noChangeAspect="1"/>
          </p:cNvPicPr>
          <p:nvPr/>
        </p:nvPicPr>
        <p:blipFill rotWithShape="1">
          <a:blip r:embed="rId3"/>
          <a:srcRect l="2335" t="29312" r="3216" b="10226"/>
          <a:stretch/>
        </p:blipFill>
        <p:spPr>
          <a:xfrm>
            <a:off x="320039" y="320040"/>
            <a:ext cx="7706361" cy="4462272"/>
          </a:xfrm>
          <a:prstGeom prst="rect">
            <a:avLst/>
          </a:prstGeom>
        </p:spPr>
      </p:pic>
    </p:spTree>
    <p:extLst>
      <p:ext uri="{BB962C8B-B14F-4D97-AF65-F5344CB8AC3E}">
        <p14:creationId xmlns:p14="http://schemas.microsoft.com/office/powerpoint/2010/main" val="73212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a:xfrm>
            <a:off x="838199" y="594823"/>
            <a:ext cx="10580077" cy="1325563"/>
          </a:xfrm>
        </p:spPr>
        <p:txBody>
          <a:bodyPr/>
          <a:lstStyle/>
          <a:p>
            <a:r>
              <a:rPr lang="en-US" dirty="0"/>
              <a:t>Protection of historic buildings, landscapes, roads and scenic vistas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891323"/>
            <a:ext cx="10515600" cy="4601552"/>
          </a:xfrm>
        </p:spPr>
        <p:txBody>
          <a:bodyPr>
            <a:normAutofit fontScale="92500"/>
          </a:bodyPr>
          <a:lstStyle/>
          <a:p>
            <a:pPr marL="0" indent="0">
              <a:buNone/>
            </a:pPr>
            <a:r>
              <a:rPr lang="en-US" b="1" dirty="0"/>
              <a:t>Hingham has established seven Local Historic Districts with approximately 700 homes, commercial and civic structures and historic landscapes, and the town’s Scenic Roads Bylaw has designated eight routes, yet many historic resources remained threatened.</a:t>
            </a:r>
          </a:p>
          <a:p>
            <a:r>
              <a:rPr lang="en-US" dirty="0"/>
              <a:t>The Local Historic Districts cover just 10% of historic buildings and the Scenic Roads Bylaw has protected a small fraction of roads. </a:t>
            </a:r>
          </a:p>
          <a:p>
            <a:r>
              <a:rPr lang="en-US" dirty="0"/>
              <a:t>Opportunities:</a:t>
            </a:r>
          </a:p>
          <a:p>
            <a:pPr lvl="1"/>
            <a:r>
              <a:rPr lang="en-US" dirty="0"/>
              <a:t>Create additional Local Historic Districts to protect a greater portion of historic resources</a:t>
            </a:r>
          </a:p>
          <a:p>
            <a:pPr lvl="1"/>
            <a:r>
              <a:rPr lang="en-US" dirty="0"/>
              <a:t>Provide education programs to new homeowners about the value of preserving their historic property, and involve children in this effort</a:t>
            </a:r>
          </a:p>
          <a:p>
            <a:pPr lvl="1"/>
            <a:r>
              <a:rPr lang="en-US" dirty="0"/>
              <a:t>Amend the existing Scenic Roads Bylaw to include more stringent criteria relating to removal of historic stone walls, trees and other natural and manmade features</a:t>
            </a:r>
          </a:p>
          <a:p>
            <a:pPr lvl="1"/>
            <a:r>
              <a:rPr lang="en-US" dirty="0"/>
              <a:t>Designate additional roads through the Scenic Roads Bylaw</a:t>
            </a:r>
          </a:p>
          <a:p>
            <a:pPr marL="914400" lvl="2" indent="0">
              <a:buNone/>
            </a:pPr>
            <a:endParaRPr lang="en-US" dirty="0"/>
          </a:p>
          <a:p>
            <a:pPr lvl="1"/>
            <a:endParaRPr lang="en-US" dirty="0"/>
          </a:p>
          <a:p>
            <a:pPr lvl="1"/>
            <a:endParaRPr lang="en-US" dirty="0"/>
          </a:p>
          <a:p>
            <a:pPr lvl="1"/>
            <a:endParaRPr lang="en-US" dirty="0"/>
          </a:p>
        </p:txBody>
      </p:sp>
      <p:pic>
        <p:nvPicPr>
          <p:cNvPr id="5" name="Picture 4" descr="A close up of a logo&#10;&#10;Description automatically generated">
            <a:extLst>
              <a:ext uri="{FF2B5EF4-FFF2-40B4-BE49-F238E27FC236}">
                <a16:creationId xmlns:a16="http://schemas.microsoft.com/office/drawing/2014/main" xmlns="" id="{8F5C455D-7A68-A547-95F1-9F98F283AFE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7924" y="1950835"/>
            <a:ext cx="685800" cy="685800"/>
          </a:xfrm>
          <a:prstGeom prst="rect">
            <a:avLst/>
          </a:prstGeom>
        </p:spPr>
      </p:pic>
    </p:spTree>
    <p:extLst>
      <p:ext uri="{BB962C8B-B14F-4D97-AF65-F5344CB8AC3E}">
        <p14:creationId xmlns:p14="http://schemas.microsoft.com/office/powerpoint/2010/main" val="2320342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Loss of smaller sized historic homes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430214"/>
            <a:ext cx="10515600" cy="4900247"/>
          </a:xfrm>
        </p:spPr>
        <p:txBody>
          <a:bodyPr>
            <a:normAutofit lnSpcReduction="10000"/>
          </a:bodyPr>
          <a:lstStyle/>
          <a:p>
            <a:pPr marL="0" indent="0">
              <a:buNone/>
            </a:pPr>
            <a:r>
              <a:rPr lang="en-US" b="1" dirty="0"/>
              <a:t>Hingham has a scarcity of smaller sized historic homes desired by residents who want to remain in Hingham, but wish to down-size</a:t>
            </a:r>
          </a:p>
          <a:p>
            <a:r>
              <a:rPr lang="en-US" dirty="0"/>
              <a:t>Since Hingham’s Demolition Delay Bylaw was enacted in the late 1980s, the town has lost roughly half of the buildings reviewed under the bylaw after the six-month delay is imposed.</a:t>
            </a:r>
          </a:p>
          <a:p>
            <a:r>
              <a:rPr lang="en-US" dirty="0"/>
              <a:t>The short six-month delay period of the Demolition Delay Bylaw has allowed property owners to simply wait out the delay and the proceed with demolition, and many smaller homes have been replaced by much larger ones.</a:t>
            </a:r>
          </a:p>
          <a:p>
            <a:r>
              <a:rPr lang="en-US" dirty="0"/>
              <a:t>Opportunities:</a:t>
            </a:r>
          </a:p>
          <a:p>
            <a:pPr lvl="1"/>
            <a:r>
              <a:rPr lang="en-US" dirty="0"/>
              <a:t>Extend the delay period to a maximum of two years</a:t>
            </a:r>
          </a:p>
          <a:p>
            <a:pPr lvl="1"/>
            <a:r>
              <a:rPr lang="en-US" dirty="0"/>
              <a:t>Provide financial incentives to developers who restore historic properties as affordable housing</a:t>
            </a:r>
          </a:p>
          <a:p>
            <a:pPr lvl="1"/>
            <a:r>
              <a:rPr lang="en-US" dirty="0"/>
              <a:t>Provide financial incentives to first-time owners of small historic homes to restore, rather than replace their properties</a:t>
            </a:r>
          </a:p>
          <a:p>
            <a:pPr lvl="2"/>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xmlns="" id="{FEF0132C-E41C-A444-8225-4B900739F6BB}"/>
              </a:ext>
            </a:extLst>
          </p:cNvPr>
          <p:cNvPicPr>
            <a:picLocks noChangeAspect="1"/>
          </p:cNvPicPr>
          <p:nvPr/>
        </p:nvPicPr>
        <p:blipFill>
          <a:blip r:embed="rId2"/>
          <a:stretch>
            <a:fillRect/>
          </a:stretch>
        </p:blipFill>
        <p:spPr>
          <a:xfrm>
            <a:off x="152400" y="1430214"/>
            <a:ext cx="685800" cy="685800"/>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4C45241D-13DF-684F-8886-ACC9014F468C}"/>
              </a:ext>
            </a:extLst>
          </p:cNvPr>
          <p:cNvPicPr/>
          <p:nvPr/>
        </p:nvPicPr>
        <p:blipFill>
          <a:blip r:embed="rId3" cstate="print">
            <a:duotone>
              <a:srgbClr val="2E6C62">
                <a:shade val="45000"/>
                <a:satMod val="135000"/>
              </a:srgbClr>
              <a:prstClr val="white"/>
            </a:duotone>
            <a:extLst>
              <a:ext uri="{28A0092B-C50C-407E-A947-70E740481C1C}">
                <a14:useLocalDpi xmlns:a14="http://schemas.microsoft.com/office/drawing/2010/main" val="0"/>
              </a:ext>
            </a:extLst>
          </a:blip>
          <a:stretch>
            <a:fillRect/>
          </a:stretch>
        </p:blipFill>
        <p:spPr>
          <a:xfrm>
            <a:off x="152400" y="2369134"/>
            <a:ext cx="684530" cy="683895"/>
          </a:xfrm>
          <a:prstGeom prst="rect">
            <a:avLst/>
          </a:prstGeom>
        </p:spPr>
      </p:pic>
    </p:spTree>
    <p:extLst>
      <p:ext uri="{BB962C8B-B14F-4D97-AF65-F5344CB8AC3E}">
        <p14:creationId xmlns:p14="http://schemas.microsoft.com/office/powerpoint/2010/main" val="3762639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xmlns=""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D1D7179B-FF7C-482F-B3D9-2BE9ED1139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DA2239FD-23FA-4B46-8178-E7EF2D9394A9}"/>
              </a:ext>
            </a:extLst>
          </p:cNvPr>
          <p:cNvSpPr>
            <a:spLocks noGrp="1"/>
          </p:cNvSpPr>
          <p:nvPr>
            <p:ph type="title"/>
          </p:nvPr>
        </p:nvSpPr>
        <p:spPr>
          <a:xfrm>
            <a:off x="833002" y="365125"/>
            <a:ext cx="3973667" cy="5811837"/>
          </a:xfrm>
        </p:spPr>
        <p:txBody>
          <a:bodyPr>
            <a:normAutofit/>
          </a:bodyPr>
          <a:lstStyle/>
          <a:p>
            <a:r>
              <a:rPr lang="en-US">
                <a:solidFill>
                  <a:srgbClr val="FFFFFF"/>
                </a:solidFill>
              </a:rPr>
              <a:t>Progress Report</a:t>
            </a:r>
          </a:p>
        </p:txBody>
      </p:sp>
      <p:sp>
        <p:nvSpPr>
          <p:cNvPr id="3" name="Content Placeholder 2">
            <a:extLst>
              <a:ext uri="{FF2B5EF4-FFF2-40B4-BE49-F238E27FC236}">
                <a16:creationId xmlns:a16="http://schemas.microsoft.com/office/drawing/2014/main" xmlns="" id="{4B1E5568-23AB-9943-B515-3C52742E0AE5}"/>
              </a:ext>
            </a:extLst>
          </p:cNvPr>
          <p:cNvSpPr>
            <a:spLocks noGrp="1"/>
          </p:cNvSpPr>
          <p:nvPr>
            <p:ph idx="1"/>
          </p:nvPr>
        </p:nvSpPr>
        <p:spPr>
          <a:xfrm>
            <a:off x="4806669" y="365125"/>
            <a:ext cx="6760558" cy="5811837"/>
          </a:xfrm>
        </p:spPr>
        <p:txBody>
          <a:bodyPr anchor="ctr">
            <a:normAutofit/>
          </a:bodyPr>
          <a:lstStyle/>
          <a:p>
            <a:r>
              <a:rPr lang="en-US" dirty="0">
                <a:solidFill>
                  <a:srgbClr val="FFFFFF"/>
                </a:solidFill>
              </a:rPr>
              <a:t>Vision &amp; Goals</a:t>
            </a:r>
          </a:p>
          <a:p>
            <a:r>
              <a:rPr lang="en-US" dirty="0">
                <a:solidFill>
                  <a:srgbClr val="FFFFFF"/>
                </a:solidFill>
              </a:rPr>
              <a:t>Inventory &amp; Assessment Reports</a:t>
            </a:r>
          </a:p>
          <a:p>
            <a:r>
              <a:rPr lang="en-US" dirty="0">
                <a:solidFill>
                  <a:srgbClr val="FFFFFF"/>
                </a:solidFill>
              </a:rPr>
              <a:t>Master Plan Discussion Meetings</a:t>
            </a:r>
          </a:p>
          <a:p>
            <a:pPr lvl="1"/>
            <a:r>
              <a:rPr lang="en-US" dirty="0">
                <a:solidFill>
                  <a:srgbClr val="FFFFFF"/>
                </a:solidFill>
              </a:rPr>
              <a:t>Transportation &amp; Sustainability / Jan. 12</a:t>
            </a:r>
          </a:p>
          <a:p>
            <a:pPr lvl="1"/>
            <a:r>
              <a:rPr lang="en-US" dirty="0">
                <a:solidFill>
                  <a:srgbClr val="FFFFFF"/>
                </a:solidFill>
              </a:rPr>
              <a:t>Public Facilities &amp; Housing / March 18</a:t>
            </a:r>
          </a:p>
          <a:p>
            <a:pPr lvl="1"/>
            <a:r>
              <a:rPr lang="en-US" dirty="0">
                <a:solidFill>
                  <a:srgbClr val="FFFFFF"/>
                </a:solidFill>
              </a:rPr>
              <a:t>Natural Resources-Open Space &amp; Historic-Cultural / March 25</a:t>
            </a:r>
          </a:p>
          <a:p>
            <a:pPr lvl="1"/>
            <a:r>
              <a:rPr lang="en-US" dirty="0">
                <a:solidFill>
                  <a:srgbClr val="FFFFFF"/>
                </a:solidFill>
              </a:rPr>
              <a:t>Economic Development &amp; Land Use / May 20</a:t>
            </a:r>
          </a:p>
          <a:p>
            <a:pPr lvl="1"/>
            <a:r>
              <a:rPr lang="en-US" dirty="0">
                <a:solidFill>
                  <a:srgbClr val="FFFFFF"/>
                </a:solidFill>
              </a:rPr>
              <a:t>Additional Session (if necessary) / May 27</a:t>
            </a:r>
          </a:p>
          <a:p>
            <a:pPr lvl="1"/>
            <a:endParaRPr lang="en-US" dirty="0">
              <a:solidFill>
                <a:srgbClr val="FFFFFF"/>
              </a:solidFill>
            </a:endParaRPr>
          </a:p>
        </p:txBody>
      </p:sp>
    </p:spTree>
    <p:extLst>
      <p:ext uri="{BB962C8B-B14F-4D97-AF65-F5344CB8AC3E}">
        <p14:creationId xmlns:p14="http://schemas.microsoft.com/office/powerpoint/2010/main" val="223414441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a:xfrm>
            <a:off x="838200" y="235560"/>
            <a:ext cx="10515600" cy="1194655"/>
          </a:xfrm>
        </p:spPr>
        <p:txBody>
          <a:bodyPr/>
          <a:lstStyle/>
          <a:p>
            <a:r>
              <a:rPr lang="en-US" dirty="0"/>
              <a:t>Incompatible changes to neighborhoods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430213"/>
            <a:ext cx="10515600" cy="5192227"/>
          </a:xfrm>
        </p:spPr>
        <p:txBody>
          <a:bodyPr>
            <a:normAutofit/>
          </a:bodyPr>
          <a:lstStyle/>
          <a:p>
            <a:pPr marL="0" indent="0">
              <a:buNone/>
            </a:pPr>
            <a:r>
              <a:rPr lang="en-US" b="1" dirty="0"/>
              <a:t>Current zoning, specifically lot coverage, allows property owners to build homes that are out of scale with their neighborhood</a:t>
            </a:r>
          </a:p>
          <a:p>
            <a:r>
              <a:rPr lang="en-US" dirty="0"/>
              <a:t>Existing lot coverages have resulted densities that conflict with traditional neighborhood patterns, altering historic character.</a:t>
            </a:r>
          </a:p>
          <a:p>
            <a:r>
              <a:rPr lang="en-US" dirty="0"/>
              <a:t>Opportunities:</a:t>
            </a:r>
          </a:p>
          <a:p>
            <a:pPr lvl="1"/>
            <a:r>
              <a:rPr lang="en-US" dirty="0"/>
              <a:t>Amend the existing zoning bylaw with redefined lot coverages that more accurately reflect traditional patterns</a:t>
            </a:r>
          </a:p>
          <a:p>
            <a:pPr lvl="1"/>
            <a:r>
              <a:rPr lang="en-US" dirty="0"/>
              <a:t>Create overlay districts in areas where historic homes remain to preserve historic lot coverages and traditional patterns</a:t>
            </a:r>
          </a:p>
          <a:p>
            <a:pPr lvl="2"/>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xmlns="" id="{C71C10E2-F4D5-6E49-B0CD-E0D71B9E6DA3}"/>
              </a:ext>
            </a:extLst>
          </p:cNvPr>
          <p:cNvPicPr>
            <a:picLocks noChangeAspect="1"/>
          </p:cNvPicPr>
          <p:nvPr/>
        </p:nvPicPr>
        <p:blipFill>
          <a:blip r:embed="rId2"/>
          <a:stretch>
            <a:fillRect/>
          </a:stretch>
        </p:blipFill>
        <p:spPr>
          <a:xfrm>
            <a:off x="152400" y="1430214"/>
            <a:ext cx="685800" cy="685800"/>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4680F21B-ACD3-0145-AEBF-E5460B2D4774}"/>
              </a:ext>
            </a:extLst>
          </p:cNvPr>
          <p:cNvPicPr/>
          <p:nvPr/>
        </p:nvPicPr>
        <p:blipFill>
          <a:blip r:embed="rId3" cstate="print">
            <a:duotone>
              <a:srgbClr val="2E6C62">
                <a:shade val="45000"/>
                <a:satMod val="135000"/>
              </a:srgbClr>
              <a:prstClr val="white"/>
            </a:duotone>
            <a:extLst>
              <a:ext uri="{28A0092B-C50C-407E-A947-70E740481C1C}">
                <a14:useLocalDpi xmlns:a14="http://schemas.microsoft.com/office/drawing/2010/main" val="0"/>
              </a:ext>
            </a:extLst>
          </a:blip>
          <a:stretch>
            <a:fillRect/>
          </a:stretch>
        </p:blipFill>
        <p:spPr>
          <a:xfrm>
            <a:off x="152400" y="2369134"/>
            <a:ext cx="684530" cy="683895"/>
          </a:xfrm>
          <a:prstGeom prst="rect">
            <a:avLst/>
          </a:prstGeom>
        </p:spPr>
      </p:pic>
    </p:spTree>
    <p:extLst>
      <p:ext uri="{BB962C8B-B14F-4D97-AF65-F5344CB8AC3E}">
        <p14:creationId xmlns:p14="http://schemas.microsoft.com/office/powerpoint/2010/main" val="44555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Entrances to Hingham</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09969"/>
            <a:ext cx="10515600" cy="4566994"/>
          </a:xfrm>
        </p:spPr>
        <p:txBody>
          <a:bodyPr>
            <a:normAutofit/>
          </a:bodyPr>
          <a:lstStyle/>
          <a:p>
            <a:pPr marL="0" indent="0">
              <a:buNone/>
            </a:pPr>
            <a:r>
              <a:rPr lang="en-US" b="1" dirty="0"/>
              <a:t>Gateways into Hingham from the north, east and south lack clear definition and do not clearly convey to visitors a sense of arrival.</a:t>
            </a:r>
          </a:p>
          <a:p>
            <a:r>
              <a:rPr lang="en-US" dirty="0"/>
              <a:t>Entrances from neighboring towns lack consistent signage, plantings, lighting and other landscape amenities that reflect the character of Hingham and welcome visitors to town.</a:t>
            </a:r>
          </a:p>
          <a:p>
            <a:r>
              <a:rPr lang="en-US" dirty="0"/>
              <a:t>Opportunities:</a:t>
            </a:r>
          </a:p>
          <a:p>
            <a:pPr lvl="1"/>
            <a:r>
              <a:rPr lang="en-US" dirty="0"/>
              <a:t>Work with neighboring towns of Weymouth, Norwell and Cohasset when opportunity arises, to upgrade shared intersections (for example, at Queen Anne’s Corner)</a:t>
            </a:r>
          </a:p>
          <a:p>
            <a:pPr lvl="1"/>
            <a:r>
              <a:rPr lang="en-US" dirty="0"/>
              <a:t>Develop and implement a signage and landscape plan that can be applied to all major entrances</a:t>
            </a:r>
          </a:p>
          <a:p>
            <a:pPr lvl="2"/>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854367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Preservation of town records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09969"/>
            <a:ext cx="10515600" cy="4566994"/>
          </a:xfrm>
        </p:spPr>
        <p:txBody>
          <a:bodyPr>
            <a:normAutofit/>
          </a:bodyPr>
          <a:lstStyle/>
          <a:p>
            <a:pPr marL="0" indent="0">
              <a:buNone/>
            </a:pPr>
            <a:r>
              <a:rPr lang="en-US" b="1" dirty="0"/>
              <a:t>Hingham lacks a comprehensive catalogue of historic town records, as well as a facility and system for storing the records.</a:t>
            </a:r>
          </a:p>
          <a:p>
            <a:r>
              <a:rPr lang="en-US" dirty="0"/>
              <a:t>Town records are not currently maintained by one entity and each department has developed its own approach to saving, storing and preserving records.</a:t>
            </a:r>
          </a:p>
          <a:p>
            <a:r>
              <a:rPr lang="en-US" dirty="0"/>
              <a:t>Neither the Library nor the Town Hall has the capacity to adequately and safely store records.</a:t>
            </a:r>
          </a:p>
          <a:p>
            <a:r>
              <a:rPr lang="en-US" dirty="0"/>
              <a:t>Opportunities:</a:t>
            </a:r>
          </a:p>
          <a:p>
            <a:pPr lvl="1"/>
            <a:r>
              <a:rPr lang="en-US" dirty="0"/>
              <a:t>Create a system to archive records, both manually and electronically</a:t>
            </a:r>
          </a:p>
          <a:p>
            <a:pPr lvl="1"/>
            <a:r>
              <a:rPr lang="en-US" dirty="0"/>
              <a:t>Build a facility for storing records</a:t>
            </a:r>
          </a:p>
          <a:p>
            <a:pPr lvl="1"/>
            <a:r>
              <a:rPr lang="en-US" dirty="0"/>
              <a:t>Hire a professional archivist to catalogue and maintain records</a:t>
            </a:r>
          </a:p>
          <a:p>
            <a:pPr lvl="1"/>
            <a:endParaRPr lang="en-US" dirty="0"/>
          </a:p>
          <a:p>
            <a:pPr lvl="1"/>
            <a:endParaRPr lang="en-US" dirty="0"/>
          </a:p>
          <a:p>
            <a:pPr lvl="1"/>
            <a:endParaRPr lang="en-US" dirty="0"/>
          </a:p>
        </p:txBody>
      </p:sp>
      <p:pic>
        <p:nvPicPr>
          <p:cNvPr id="5" name="Picture 4" descr="A close up of a clock&#10;&#10;Description automatically generated">
            <a:extLst>
              <a:ext uri="{FF2B5EF4-FFF2-40B4-BE49-F238E27FC236}">
                <a16:creationId xmlns:a16="http://schemas.microsoft.com/office/drawing/2014/main" xmlns="" id="{34B40B8A-FDC5-D848-B4FB-A78B38FC5FD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690688"/>
            <a:ext cx="686435" cy="685800"/>
          </a:xfrm>
          <a:prstGeom prst="rect">
            <a:avLst/>
          </a:prstGeom>
        </p:spPr>
      </p:pic>
    </p:spTree>
    <p:extLst>
      <p:ext uri="{BB962C8B-B14F-4D97-AF65-F5344CB8AC3E}">
        <p14:creationId xmlns:p14="http://schemas.microsoft.com/office/powerpoint/2010/main" val="1546870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14F40974-9D68-1849-BAA7-0AFE939DCC4B}"/>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dirty="0">
                <a:solidFill>
                  <a:srgbClr val="FFFFFF"/>
                </a:solidFill>
                <a:latin typeface="+mj-lt"/>
              </a:rPr>
              <a:t>Natural, Open Space and</a:t>
            </a:r>
            <a:br>
              <a:rPr lang="en-US" sz="4100" dirty="0">
                <a:solidFill>
                  <a:srgbClr val="FFFFFF"/>
                </a:solidFill>
                <a:latin typeface="+mj-lt"/>
              </a:rPr>
            </a:br>
            <a:r>
              <a:rPr lang="en-US" sz="4100" dirty="0">
                <a:solidFill>
                  <a:srgbClr val="FFFFFF"/>
                </a:solidFill>
                <a:latin typeface="+mj-lt"/>
              </a:rPr>
              <a:t>Recreation Resources</a:t>
            </a:r>
          </a:p>
        </p:txBody>
      </p:sp>
      <p:sp>
        <p:nvSpPr>
          <p:cNvPr id="5" name="Text Placeholder 4">
            <a:extLst>
              <a:ext uri="{FF2B5EF4-FFF2-40B4-BE49-F238E27FC236}">
                <a16:creationId xmlns:a16="http://schemas.microsoft.com/office/drawing/2014/main" xmlns="" id="{67016FE3-8CEF-1E4B-8262-8F40A7062A48}"/>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2000">
                <a:solidFill>
                  <a:srgbClr val="FFC000"/>
                </a:solidFill>
              </a:rPr>
              <a:t>HINGHAM MASTER PLAN INTERIM REPORT</a:t>
            </a:r>
          </a:p>
          <a:p>
            <a:r>
              <a:rPr lang="en-US" sz="2000">
                <a:solidFill>
                  <a:srgbClr val="FFC000"/>
                </a:solidFill>
              </a:rPr>
              <a:t>FEBRUARY 26, 2020</a:t>
            </a:r>
          </a:p>
        </p:txBody>
      </p:sp>
      <p:cxnSp>
        <p:nvCxnSpPr>
          <p:cNvPr id="17"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2A4CF76C-FAD5-43E5-9EE6-9E131425EDCF}"/>
              </a:ext>
            </a:extLst>
          </p:cNvPr>
          <p:cNvPicPr>
            <a:picLocks noChangeAspect="1"/>
          </p:cNvPicPr>
          <p:nvPr/>
        </p:nvPicPr>
        <p:blipFill rotWithShape="1">
          <a:blip r:embed="rId2"/>
          <a:srcRect t="29732" r="2797" b="18960"/>
          <a:stretch/>
        </p:blipFill>
        <p:spPr>
          <a:xfrm>
            <a:off x="320040" y="220177"/>
            <a:ext cx="11548872" cy="4572002"/>
          </a:xfrm>
          <a:prstGeom prst="rect">
            <a:avLst/>
          </a:prstGeom>
        </p:spPr>
      </p:pic>
    </p:spTree>
    <p:extLst>
      <p:ext uri="{BB962C8B-B14F-4D97-AF65-F5344CB8AC3E}">
        <p14:creationId xmlns:p14="http://schemas.microsoft.com/office/powerpoint/2010/main" val="2160020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a:xfrm>
            <a:off x="838199" y="594823"/>
            <a:ext cx="10580077" cy="1325563"/>
          </a:xfrm>
        </p:spPr>
        <p:txBody>
          <a:bodyPr/>
          <a:lstStyle/>
          <a:p>
            <a:r>
              <a:rPr lang="en-US" dirty="0"/>
              <a:t>Protection of water quality</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891323"/>
            <a:ext cx="10515600" cy="4601552"/>
          </a:xfrm>
        </p:spPr>
        <p:txBody>
          <a:bodyPr>
            <a:normAutofit/>
          </a:bodyPr>
          <a:lstStyle/>
          <a:p>
            <a:pPr marL="0" indent="0">
              <a:buNone/>
            </a:pPr>
            <a:r>
              <a:rPr lang="en-US" b="1" dirty="0"/>
              <a:t>Residents and key stakeholders have expressed concern about water quality and quantity, including the need to conserve water in a more proactive way</a:t>
            </a:r>
          </a:p>
          <a:p>
            <a:r>
              <a:rPr lang="en-US" dirty="0"/>
              <a:t>Groundwater, recharged by Accord Brook, supplies much of the town with drinking water and while the town has taken steps to protect the Accord Brook Watershed, supply is not unlimited.  The town has not placed restrictions on watering of lawns.</a:t>
            </a:r>
          </a:p>
          <a:p>
            <a:r>
              <a:rPr lang="en-US" dirty="0"/>
              <a:t>Opportunities:</a:t>
            </a:r>
          </a:p>
          <a:p>
            <a:pPr lvl="1"/>
            <a:r>
              <a:rPr lang="en-US" dirty="0"/>
              <a:t>Update and strengthen regulations associated with the existing watershed protection district</a:t>
            </a:r>
          </a:p>
          <a:p>
            <a:pPr lvl="1"/>
            <a:r>
              <a:rPr lang="en-US" dirty="0"/>
              <a:t>Regulate the watering of lawns to promote water conservation</a:t>
            </a:r>
          </a:p>
          <a:p>
            <a:pPr marL="914400" lvl="2" indent="0">
              <a:buNone/>
            </a:pPr>
            <a:endParaRPr lang="en-US" dirty="0"/>
          </a:p>
          <a:p>
            <a:pPr lvl="1"/>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xmlns="" id="{BCEDA2D7-4AA5-734E-8F30-5116392EEBC1}"/>
              </a:ext>
            </a:extLst>
          </p:cNvPr>
          <p:cNvPicPr>
            <a:picLocks noChangeAspect="1"/>
          </p:cNvPicPr>
          <p:nvPr/>
        </p:nvPicPr>
        <p:blipFill>
          <a:blip r:embed="rId2"/>
          <a:stretch>
            <a:fillRect/>
          </a:stretch>
        </p:blipFill>
        <p:spPr>
          <a:xfrm>
            <a:off x="87923" y="1920386"/>
            <a:ext cx="685800" cy="685800"/>
          </a:xfrm>
          <a:prstGeom prst="rect">
            <a:avLst/>
          </a:prstGeom>
        </p:spPr>
      </p:pic>
      <p:pic>
        <p:nvPicPr>
          <p:cNvPr id="7" name="Picture 6" descr="A close up of a sign&#10;&#10;Description automatically generated">
            <a:extLst>
              <a:ext uri="{FF2B5EF4-FFF2-40B4-BE49-F238E27FC236}">
                <a16:creationId xmlns:a16="http://schemas.microsoft.com/office/drawing/2014/main" xmlns="" id="{2C53B8BD-1C61-FF4A-8078-CD6E7D375AD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0162" y="2737543"/>
            <a:ext cx="685800" cy="684530"/>
          </a:xfrm>
          <a:prstGeom prst="rect">
            <a:avLst/>
          </a:prstGeom>
        </p:spPr>
      </p:pic>
      <p:pic>
        <p:nvPicPr>
          <p:cNvPr id="8" name="Picture 7" descr="A close up of a clock&#10;&#10;Description automatically generated">
            <a:extLst>
              <a:ext uri="{FF2B5EF4-FFF2-40B4-BE49-F238E27FC236}">
                <a16:creationId xmlns:a16="http://schemas.microsoft.com/office/drawing/2014/main" xmlns="" id="{1CE146AC-2289-8D45-8E68-67A3C5A48BB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9526" y="3566015"/>
            <a:ext cx="686435" cy="685800"/>
          </a:xfrm>
          <a:prstGeom prst="rect">
            <a:avLst/>
          </a:prstGeom>
        </p:spPr>
      </p:pic>
    </p:spTree>
    <p:extLst>
      <p:ext uri="{BB962C8B-B14F-4D97-AF65-F5344CB8AC3E}">
        <p14:creationId xmlns:p14="http://schemas.microsoft.com/office/powerpoint/2010/main" val="1797992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Management of existing protected open space</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430214"/>
            <a:ext cx="10515600" cy="4900247"/>
          </a:xfrm>
        </p:spPr>
        <p:txBody>
          <a:bodyPr>
            <a:normAutofit fontScale="92500" lnSpcReduction="10000"/>
          </a:bodyPr>
          <a:lstStyle/>
          <a:p>
            <a:pPr marL="0" indent="0">
              <a:buNone/>
            </a:pPr>
            <a:r>
              <a:rPr lang="en-US" b="1" dirty="0"/>
              <a:t>The cost of purchasing open space in Hingham is high and management of open space is an additional cost.  </a:t>
            </a:r>
          </a:p>
          <a:p>
            <a:r>
              <a:rPr lang="en-US" dirty="0"/>
              <a:t>Hingham contains more than 4,000 of protected open space through ownership and easement held by the town and land trusts.  </a:t>
            </a:r>
          </a:p>
          <a:p>
            <a:r>
              <a:rPr lang="en-US" dirty="0"/>
              <a:t>A total of nine entities of town government, including departments, trustees and partnerships, manage the 2,800 acres of town-owned open space and recreation land.</a:t>
            </a:r>
          </a:p>
          <a:p>
            <a:r>
              <a:rPr lang="en-US" dirty="0"/>
              <a:t>The degree to which this open space is managed varies depending on the resources of the owner.</a:t>
            </a:r>
          </a:p>
          <a:p>
            <a:r>
              <a:rPr lang="en-US" dirty="0"/>
              <a:t>Opportunities:</a:t>
            </a:r>
          </a:p>
          <a:p>
            <a:pPr lvl="1"/>
            <a:r>
              <a:rPr lang="en-US" dirty="0"/>
              <a:t>Require that funds to manage open space acquisitions accompany all future gifts of open space lands</a:t>
            </a:r>
          </a:p>
          <a:p>
            <a:pPr lvl="1"/>
            <a:r>
              <a:rPr lang="en-US" dirty="0"/>
              <a:t>Explore alternative approaches to land management, such as forming friends’ groups and/or open space cooperatives</a:t>
            </a:r>
          </a:p>
          <a:p>
            <a:pPr lvl="1"/>
            <a:r>
              <a:rPr lang="en-US" dirty="0"/>
              <a:t>Consolidate and streamline management of town-owned open space and recreation land</a:t>
            </a:r>
          </a:p>
          <a:p>
            <a:pPr lvl="2"/>
            <a:endParaRPr lang="en-US" dirty="0"/>
          </a:p>
          <a:p>
            <a:pPr lvl="1"/>
            <a:endParaRPr lang="en-US" dirty="0"/>
          </a:p>
          <a:p>
            <a:pPr lvl="1"/>
            <a:endParaRPr lang="en-US" dirty="0"/>
          </a:p>
          <a:p>
            <a:pPr lvl="1"/>
            <a:endParaRPr lang="en-US" dirty="0"/>
          </a:p>
        </p:txBody>
      </p:sp>
      <p:pic>
        <p:nvPicPr>
          <p:cNvPr id="5" name="Picture 4" descr="A close up of a clock&#10;&#10;Description automatically generated">
            <a:extLst>
              <a:ext uri="{FF2B5EF4-FFF2-40B4-BE49-F238E27FC236}">
                <a16:creationId xmlns:a16="http://schemas.microsoft.com/office/drawing/2014/main" xmlns="" id="{7A49CAB6-B40B-8C43-A505-2D68DA51DB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430214"/>
            <a:ext cx="686435" cy="685800"/>
          </a:xfrm>
          <a:prstGeom prst="rect">
            <a:avLst/>
          </a:prstGeom>
        </p:spPr>
      </p:pic>
    </p:spTree>
    <p:extLst>
      <p:ext uri="{BB962C8B-B14F-4D97-AF65-F5344CB8AC3E}">
        <p14:creationId xmlns:p14="http://schemas.microsoft.com/office/powerpoint/2010/main" val="1088596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a:xfrm>
            <a:off x="838200" y="555408"/>
            <a:ext cx="10515600" cy="1325563"/>
          </a:xfrm>
        </p:spPr>
        <p:txBody>
          <a:bodyPr/>
          <a:lstStyle/>
          <a:p>
            <a:r>
              <a:rPr lang="en-US" dirty="0"/>
              <a:t>Open space and recreation site connections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880971"/>
            <a:ext cx="10515600" cy="4741469"/>
          </a:xfrm>
        </p:spPr>
        <p:txBody>
          <a:bodyPr>
            <a:normAutofit/>
          </a:bodyPr>
          <a:lstStyle/>
          <a:p>
            <a:pPr marL="0" indent="0">
              <a:buNone/>
            </a:pPr>
            <a:r>
              <a:rPr lang="en-US" b="1" dirty="0"/>
              <a:t>Many of Hingham’s open space parcels and recreation areas are disconnected from one another, making it difficult for users to move between multiple sites on a single recreation outing.  Connections can also serve as wildlife corridors.</a:t>
            </a:r>
          </a:p>
          <a:p>
            <a:r>
              <a:rPr lang="en-US" dirty="0"/>
              <a:t>A recently completed comprehensive trails study confirmed the lack of linkages, and identified many opportunities for making connections.</a:t>
            </a:r>
          </a:p>
          <a:p>
            <a:r>
              <a:rPr lang="en-US" dirty="0"/>
              <a:t>Opportunities:</a:t>
            </a:r>
          </a:p>
          <a:p>
            <a:pPr lvl="1"/>
            <a:r>
              <a:rPr lang="en-US" dirty="0"/>
              <a:t>Devote more resources to making these connections</a:t>
            </a:r>
          </a:p>
          <a:p>
            <a:pPr lvl="1"/>
            <a:r>
              <a:rPr lang="en-US" dirty="0"/>
              <a:t>Develop a signage program to better identify open spaces and the connections between them</a:t>
            </a:r>
          </a:p>
          <a:p>
            <a:pPr marL="914400" lvl="2" indent="0">
              <a:buNone/>
            </a:pPr>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xmlns="" id="{E8087AC4-FC83-CD4D-BF51-79C7517DE9DC}"/>
              </a:ext>
            </a:extLst>
          </p:cNvPr>
          <p:cNvPicPr>
            <a:picLocks noChangeAspect="1"/>
          </p:cNvPicPr>
          <p:nvPr/>
        </p:nvPicPr>
        <p:blipFill>
          <a:blip r:embed="rId2"/>
          <a:stretch>
            <a:fillRect/>
          </a:stretch>
        </p:blipFill>
        <p:spPr>
          <a:xfrm>
            <a:off x="87923" y="1920386"/>
            <a:ext cx="685800" cy="685800"/>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1ED9A7D2-5999-6E4A-B0BA-5980FD6D71E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0162" y="2737543"/>
            <a:ext cx="685800" cy="684530"/>
          </a:xfrm>
          <a:prstGeom prst="rect">
            <a:avLst/>
          </a:prstGeom>
        </p:spPr>
      </p:pic>
    </p:spTree>
    <p:extLst>
      <p:ext uri="{BB962C8B-B14F-4D97-AF65-F5344CB8AC3E}">
        <p14:creationId xmlns:p14="http://schemas.microsoft.com/office/powerpoint/2010/main" val="400657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Recreation field needs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09969"/>
            <a:ext cx="10515600" cy="4566994"/>
          </a:xfrm>
        </p:spPr>
        <p:txBody>
          <a:bodyPr>
            <a:normAutofit/>
          </a:bodyPr>
          <a:lstStyle/>
          <a:p>
            <a:pPr marL="0" indent="0">
              <a:buNone/>
            </a:pPr>
            <a:r>
              <a:rPr lang="en-US" b="1" dirty="0"/>
              <a:t>The town will need to balance support for expanded, upgraded and additional recreation fields with the need for more and improved public services, including a library and new senior center.</a:t>
            </a:r>
          </a:p>
          <a:p>
            <a:r>
              <a:rPr lang="en-US" dirty="0"/>
              <a:t>Hingham recently commissioned a recreation fields assessment to better understand existing conditions and forecast long term needs.  This study is in progress.</a:t>
            </a:r>
          </a:p>
          <a:p>
            <a:r>
              <a:rPr lang="en-US" dirty="0"/>
              <a:t>Opportunities:</a:t>
            </a:r>
          </a:p>
          <a:p>
            <a:pPr lvl="1"/>
            <a:r>
              <a:rPr lang="en-US" dirty="0"/>
              <a:t>Weigh the recommendations of this assessment with other priorities for improved public facilities</a:t>
            </a:r>
          </a:p>
          <a:p>
            <a:pPr lvl="2"/>
            <a:endParaRPr lang="en-US" dirty="0"/>
          </a:p>
          <a:p>
            <a:pPr lvl="1"/>
            <a:endParaRPr lang="en-US" dirty="0"/>
          </a:p>
          <a:p>
            <a:pPr lvl="1"/>
            <a:endParaRPr lang="en-US" dirty="0"/>
          </a:p>
          <a:p>
            <a:pPr lvl="1"/>
            <a:endParaRPr lang="en-US" dirty="0"/>
          </a:p>
        </p:txBody>
      </p:sp>
      <p:pic>
        <p:nvPicPr>
          <p:cNvPr id="5" name="Picture 4" descr="A close up of a clock&#10;&#10;Description automatically generated">
            <a:extLst>
              <a:ext uri="{FF2B5EF4-FFF2-40B4-BE49-F238E27FC236}">
                <a16:creationId xmlns:a16="http://schemas.microsoft.com/office/drawing/2014/main" xmlns="" id="{AE705298-E979-BA47-80B5-584FA47FC3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690688"/>
            <a:ext cx="686435" cy="685800"/>
          </a:xfrm>
          <a:prstGeom prst="rect">
            <a:avLst/>
          </a:prstGeom>
        </p:spPr>
      </p:pic>
    </p:spTree>
    <p:extLst>
      <p:ext uri="{BB962C8B-B14F-4D97-AF65-F5344CB8AC3E}">
        <p14:creationId xmlns:p14="http://schemas.microsoft.com/office/powerpoint/2010/main" val="1736973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Neighborhood playgrounds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09969"/>
            <a:ext cx="10515600" cy="4566994"/>
          </a:xfrm>
        </p:spPr>
        <p:txBody>
          <a:bodyPr>
            <a:normAutofit lnSpcReduction="10000"/>
          </a:bodyPr>
          <a:lstStyle/>
          <a:p>
            <a:pPr marL="0" indent="0">
              <a:buNone/>
            </a:pPr>
            <a:r>
              <a:rPr lang="en-US" b="1" dirty="0"/>
              <a:t>Hingham maintains several school and neighborhood playgrounds, each with a shelf-life of 20 to 30 years.  The cost to the town to maintain these is high and ongoing.</a:t>
            </a:r>
          </a:p>
          <a:p>
            <a:r>
              <a:rPr lang="en-US" dirty="0"/>
              <a:t>Between 2013 and 2019, the Community Preservation Committee funded nearly $250,000 to upgrade existing playgrounds and construct new playgrounds at four sites.</a:t>
            </a:r>
          </a:p>
          <a:p>
            <a:r>
              <a:rPr lang="en-US" dirty="0"/>
              <a:t>The town operates just one fully ADA-compliant playground.</a:t>
            </a:r>
          </a:p>
          <a:p>
            <a:r>
              <a:rPr lang="en-US" dirty="0"/>
              <a:t>Opportunities:</a:t>
            </a:r>
          </a:p>
          <a:p>
            <a:pPr lvl="1"/>
            <a:r>
              <a:rPr lang="en-US" dirty="0"/>
              <a:t>Explore sustainable approaches to constructing playgrounds and playground equipment</a:t>
            </a:r>
          </a:p>
          <a:p>
            <a:pPr lvl="1"/>
            <a:r>
              <a:rPr lang="en-US" dirty="0"/>
              <a:t>Consider replacing traditional playgrounds with nature-based playgrounds</a:t>
            </a:r>
          </a:p>
          <a:p>
            <a:pPr lvl="1"/>
            <a:r>
              <a:rPr lang="en-US" dirty="0"/>
              <a:t>Enlist the efforts of volunteers to raise funds for playground equipment</a:t>
            </a:r>
          </a:p>
          <a:p>
            <a:pPr lvl="1"/>
            <a:endParaRPr lang="en-US" dirty="0"/>
          </a:p>
          <a:p>
            <a:pPr lvl="1"/>
            <a:endParaRPr lang="en-US" dirty="0"/>
          </a:p>
          <a:p>
            <a:pPr lvl="1"/>
            <a:endParaRPr lang="en-US" dirty="0"/>
          </a:p>
        </p:txBody>
      </p:sp>
      <p:pic>
        <p:nvPicPr>
          <p:cNvPr id="5" name="Picture 4" descr="A close up of a sign&#10;&#10;Description automatically generated">
            <a:extLst>
              <a:ext uri="{FF2B5EF4-FFF2-40B4-BE49-F238E27FC236}">
                <a16:creationId xmlns:a16="http://schemas.microsoft.com/office/drawing/2014/main" xmlns="" id="{9523C447-28C8-2E41-8EAF-AFBC367A5F5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1690688"/>
            <a:ext cx="685800" cy="684530"/>
          </a:xfrm>
          <a:prstGeom prst="rect">
            <a:avLst/>
          </a:prstGeom>
        </p:spPr>
      </p:pic>
      <p:pic>
        <p:nvPicPr>
          <p:cNvPr id="6" name="Picture 5" descr="A close up of a clock&#10;&#10;Description automatically generated">
            <a:extLst>
              <a:ext uri="{FF2B5EF4-FFF2-40B4-BE49-F238E27FC236}">
                <a16:creationId xmlns:a16="http://schemas.microsoft.com/office/drawing/2014/main" xmlns="" id="{91CB7189-2FE0-7B40-A98F-A8BC9E89734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1765" y="2562860"/>
            <a:ext cx="686435" cy="685800"/>
          </a:xfrm>
          <a:prstGeom prst="rect">
            <a:avLst/>
          </a:prstGeom>
        </p:spPr>
      </p:pic>
    </p:spTree>
    <p:extLst>
      <p:ext uri="{BB962C8B-B14F-4D97-AF65-F5344CB8AC3E}">
        <p14:creationId xmlns:p14="http://schemas.microsoft.com/office/powerpoint/2010/main" val="3071500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14F40974-9D68-1849-BAA7-0AFE939DCC4B}"/>
              </a:ext>
            </a:extLst>
          </p:cNvPr>
          <p:cNvSpPr>
            <a:spLocks noGrp="1"/>
          </p:cNvSpPr>
          <p:nvPr>
            <p:ph type="title"/>
          </p:nvPr>
        </p:nvSpPr>
        <p:spPr>
          <a:xfrm>
            <a:off x="1786273" y="5091762"/>
            <a:ext cx="6417200" cy="1264588"/>
          </a:xfrm>
        </p:spPr>
        <p:txBody>
          <a:bodyPr vert="horz" lIns="91440" tIns="45720" rIns="91440" bIns="45720" rtlCol="0" anchor="ctr">
            <a:normAutofit/>
          </a:bodyPr>
          <a:lstStyle/>
          <a:p>
            <a:pPr algn="r"/>
            <a:r>
              <a:rPr lang="en-US" sz="4100" dirty="0">
                <a:solidFill>
                  <a:srgbClr val="FFFFFF"/>
                </a:solidFill>
                <a:latin typeface="+mj-lt"/>
              </a:rPr>
              <a:t>Housing &amp; Demographics</a:t>
            </a:r>
          </a:p>
        </p:txBody>
      </p:sp>
      <p:sp>
        <p:nvSpPr>
          <p:cNvPr id="5" name="Text Placeholder 4">
            <a:extLst>
              <a:ext uri="{FF2B5EF4-FFF2-40B4-BE49-F238E27FC236}">
                <a16:creationId xmlns:a16="http://schemas.microsoft.com/office/drawing/2014/main" xmlns="" id="{67016FE3-8CEF-1E4B-8262-8F40A7062A48}"/>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2000">
                <a:solidFill>
                  <a:srgbClr val="FFC000"/>
                </a:solidFill>
              </a:rPr>
              <a:t>HINGHAM MASTER PLAN INTERIM REPORT</a:t>
            </a:r>
          </a:p>
          <a:p>
            <a:r>
              <a:rPr lang="en-US" sz="2000">
                <a:solidFill>
                  <a:srgbClr val="FFC000"/>
                </a:solidFill>
              </a:rPr>
              <a:t>FEBRUARY 26, 2020</a:t>
            </a:r>
          </a:p>
        </p:txBody>
      </p:sp>
      <p:pic>
        <p:nvPicPr>
          <p:cNvPr id="7" name="Picture 6" descr="A tree in front of a building&#10;&#10;Description automatically generated">
            <a:extLst>
              <a:ext uri="{FF2B5EF4-FFF2-40B4-BE49-F238E27FC236}">
                <a16:creationId xmlns:a16="http://schemas.microsoft.com/office/drawing/2014/main" xmlns="" id="{2D89FA74-E02C-184B-BC58-E66015C38880}"/>
              </a:ext>
            </a:extLst>
          </p:cNvPr>
          <p:cNvPicPr>
            <a:picLocks noChangeAspect="1"/>
          </p:cNvPicPr>
          <p:nvPr/>
        </p:nvPicPr>
        <p:blipFill rotWithShape="1">
          <a:blip r:embed="rId2"/>
          <a:srcRect t="20711" r="-1" b="7736"/>
          <a:stretch/>
        </p:blipFill>
        <p:spPr>
          <a:xfrm>
            <a:off x="320040" y="320040"/>
            <a:ext cx="11548872" cy="4462272"/>
          </a:xfrm>
          <a:prstGeom prst="rect">
            <a:avLst/>
          </a:prstGeom>
        </p:spPr>
      </p:pic>
      <p:cxnSp>
        <p:nvCxnSpPr>
          <p:cNvPr id="17"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58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xmlns="" id="{4FBB91C6-317C-934B-8A0F-9D4D5F723349}"/>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This Meeting</a:t>
            </a:r>
          </a:p>
        </p:txBody>
      </p:sp>
      <p:cxnSp>
        <p:nvCxnSpPr>
          <p:cNvPr id="12" name="Straight Connector 11">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8BF97B2-6F91-3A4C-B09F-70199153B44A}"/>
              </a:ext>
            </a:extLst>
          </p:cNvPr>
          <p:cNvSpPr>
            <a:spLocks noGrp="1"/>
          </p:cNvSpPr>
          <p:nvPr>
            <p:ph idx="1"/>
          </p:nvPr>
        </p:nvSpPr>
        <p:spPr>
          <a:xfrm>
            <a:off x="897769" y="1909192"/>
            <a:ext cx="5198231" cy="3647710"/>
          </a:xfrm>
        </p:spPr>
        <p:txBody>
          <a:bodyPr>
            <a:noAutofit/>
          </a:bodyPr>
          <a:lstStyle/>
          <a:p>
            <a:r>
              <a:rPr lang="en-US" dirty="0">
                <a:solidFill>
                  <a:schemeClr val="bg1"/>
                </a:solidFill>
              </a:rPr>
              <a:t>Initial findings &amp; observations</a:t>
            </a:r>
          </a:p>
          <a:p>
            <a:r>
              <a:rPr lang="en-US" dirty="0">
                <a:solidFill>
                  <a:schemeClr val="bg1"/>
                </a:solidFill>
              </a:rPr>
              <a:t>Based on inventory research, core assessments, interviews, vision &amp; goals, community survey … </a:t>
            </a:r>
          </a:p>
          <a:p>
            <a:r>
              <a:rPr lang="en-US" b="1" i="1" dirty="0">
                <a:solidFill>
                  <a:schemeClr val="bg1"/>
                </a:solidFill>
              </a:rPr>
              <a:t>Not:</a:t>
            </a:r>
          </a:p>
          <a:p>
            <a:pPr lvl="1"/>
            <a:r>
              <a:rPr lang="en-US" dirty="0">
                <a:solidFill>
                  <a:schemeClr val="bg1"/>
                </a:solidFill>
              </a:rPr>
              <a:t>Conclusions</a:t>
            </a:r>
          </a:p>
          <a:p>
            <a:pPr lvl="1"/>
            <a:r>
              <a:rPr lang="en-US" dirty="0">
                <a:solidFill>
                  <a:schemeClr val="bg1"/>
                </a:solidFill>
              </a:rPr>
              <a:t>Complete set of findings</a:t>
            </a:r>
          </a:p>
          <a:p>
            <a:pPr lvl="1"/>
            <a:r>
              <a:rPr lang="en-US" dirty="0">
                <a:solidFill>
                  <a:schemeClr val="bg1"/>
                </a:solidFill>
              </a:rPr>
              <a:t>Master plan recommendations</a:t>
            </a:r>
          </a:p>
        </p:txBody>
      </p:sp>
      <p:cxnSp>
        <p:nvCxnSpPr>
          <p:cNvPr id="14" name="Straight Connector 13">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tree with red leaves&#10;&#10;Description automatically generated">
            <a:extLst>
              <a:ext uri="{FF2B5EF4-FFF2-40B4-BE49-F238E27FC236}">
                <a16:creationId xmlns:a16="http://schemas.microsoft.com/office/drawing/2014/main" xmlns="" id="{AFD2BF67-78A7-2843-8258-E3FC8F3D3554}"/>
              </a:ext>
            </a:extLst>
          </p:cNvPr>
          <p:cNvPicPr>
            <a:picLocks noChangeAspect="1"/>
          </p:cNvPicPr>
          <p:nvPr/>
        </p:nvPicPr>
        <p:blipFill rotWithShape="1">
          <a:blip r:embed="rId2"/>
          <a:srcRect t="1548" r="-3" b="7680"/>
          <a:stretch/>
        </p:blipFill>
        <p:spPr>
          <a:xfrm>
            <a:off x="6525453" y="10"/>
            <a:ext cx="5666547" cy="6857990"/>
          </a:xfrm>
          <a:prstGeom prst="rect">
            <a:avLst/>
          </a:prstGeom>
        </p:spPr>
      </p:pic>
    </p:spTree>
    <p:extLst>
      <p:ext uri="{BB962C8B-B14F-4D97-AF65-F5344CB8AC3E}">
        <p14:creationId xmlns:p14="http://schemas.microsoft.com/office/powerpoint/2010/main" val="1982556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DEC1D33-A426-9D4D-B04A-87BEB4CA1F23}"/>
              </a:ext>
            </a:extLst>
          </p:cNvPr>
          <p:cNvSpPr>
            <a:spLocks noGrp="1"/>
          </p:cNvSpPr>
          <p:nvPr>
            <p:ph type="title"/>
          </p:nvPr>
        </p:nvSpPr>
        <p:spPr/>
        <p:txBody>
          <a:bodyPr/>
          <a:lstStyle/>
          <a:p>
            <a:r>
              <a:rPr lang="en-US" dirty="0"/>
              <a:t>Affordable housing inventory</a:t>
            </a:r>
          </a:p>
        </p:txBody>
      </p:sp>
      <p:sp>
        <p:nvSpPr>
          <p:cNvPr id="5" name="Content Placeholder 4">
            <a:extLst>
              <a:ext uri="{FF2B5EF4-FFF2-40B4-BE49-F238E27FC236}">
                <a16:creationId xmlns:a16="http://schemas.microsoft.com/office/drawing/2014/main" xmlns="" id="{EBE14D0C-91A4-3B4E-88A0-3780B50A8DBF}"/>
              </a:ext>
            </a:extLst>
          </p:cNvPr>
          <p:cNvSpPr>
            <a:spLocks noGrp="1"/>
          </p:cNvSpPr>
          <p:nvPr>
            <p:ph idx="1"/>
          </p:nvPr>
        </p:nvSpPr>
        <p:spPr>
          <a:xfrm>
            <a:off x="838200" y="1496291"/>
            <a:ext cx="10515600" cy="4680672"/>
          </a:xfrm>
        </p:spPr>
        <p:txBody>
          <a:bodyPr>
            <a:normAutofit/>
          </a:bodyPr>
          <a:lstStyle/>
          <a:p>
            <a:pPr marL="0" indent="0">
              <a:buNone/>
            </a:pPr>
            <a:r>
              <a:rPr lang="en-US" b="1" dirty="0"/>
              <a:t>Hingham has done more than many South Shore communities to provide affordable housing. </a:t>
            </a:r>
          </a:p>
          <a:p>
            <a:r>
              <a:rPr lang="en-US" dirty="0"/>
              <a:t>Hingham exceeds the 10 percent statutory minimum under Chapter 40B; 11.37%</a:t>
            </a:r>
          </a:p>
          <a:p>
            <a:r>
              <a:rPr lang="en-US" dirty="0"/>
              <a:t>Examples of local initiatives: Lincoln School and 80 Beal Street</a:t>
            </a:r>
          </a:p>
          <a:p>
            <a:r>
              <a:rPr lang="en-US" dirty="0"/>
              <a:t>Over $2 million from CPA for housing, 2003-2018</a:t>
            </a:r>
          </a:p>
          <a:p>
            <a:r>
              <a:rPr lang="en-US" dirty="0"/>
              <a:t>Opportunities:</a:t>
            </a:r>
          </a:p>
          <a:p>
            <a:pPr lvl="1"/>
            <a:r>
              <a:rPr lang="en-US" dirty="0"/>
              <a:t>Take a selective approach to future affordable housing proposals</a:t>
            </a:r>
          </a:p>
          <a:p>
            <a:pPr lvl="1"/>
            <a:r>
              <a:rPr lang="en-US" dirty="0"/>
              <a:t>Consider a comprehensive approach to </a:t>
            </a:r>
            <a:r>
              <a:rPr lang="en-US" b="1" i="1" dirty="0"/>
              <a:t>inclusionary zoning</a:t>
            </a:r>
          </a:p>
          <a:p>
            <a:pPr lvl="1"/>
            <a:r>
              <a:rPr lang="en-US" dirty="0"/>
              <a:t>Focus on housing needs of specific populations, e.g., older adults, people with disabilities, local workforce, other needs identified in Hingham Housing Plan</a:t>
            </a:r>
          </a:p>
          <a:p>
            <a:endParaRPr lang="en-US" dirty="0"/>
          </a:p>
          <a:p>
            <a:endParaRPr lang="en-US" dirty="0"/>
          </a:p>
          <a:p>
            <a:endParaRPr lang="en-US" dirty="0"/>
          </a:p>
        </p:txBody>
      </p:sp>
      <p:pic>
        <p:nvPicPr>
          <p:cNvPr id="6" name="Picture 5">
            <a:extLst>
              <a:ext uri="{FF2B5EF4-FFF2-40B4-BE49-F238E27FC236}">
                <a16:creationId xmlns:a16="http://schemas.microsoft.com/office/drawing/2014/main" xmlns="" id="{6DF9FBAE-F9FE-BC45-9424-FB90FD6D1234}"/>
              </a:ext>
            </a:extLst>
          </p:cNvPr>
          <p:cNvPicPr>
            <a:picLocks noChangeAspect="1"/>
          </p:cNvPicPr>
          <p:nvPr/>
        </p:nvPicPr>
        <p:blipFill>
          <a:blip r:embed="rId2"/>
          <a:stretch>
            <a:fillRect/>
          </a:stretch>
        </p:blipFill>
        <p:spPr>
          <a:xfrm>
            <a:off x="152400" y="1430214"/>
            <a:ext cx="685800" cy="685800"/>
          </a:xfrm>
          <a:prstGeom prst="rect">
            <a:avLst/>
          </a:prstGeom>
        </p:spPr>
      </p:pic>
      <p:pic>
        <p:nvPicPr>
          <p:cNvPr id="7" name="Picture 6" descr="A close up of a sign&#10;&#10;Description automatically generated">
            <a:extLst>
              <a:ext uri="{FF2B5EF4-FFF2-40B4-BE49-F238E27FC236}">
                <a16:creationId xmlns:a16="http://schemas.microsoft.com/office/drawing/2014/main" xmlns="" id="{A0CF763C-76EA-6B46-9DB2-454BC05FA1B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2182091"/>
            <a:ext cx="685800" cy="684530"/>
          </a:xfrm>
          <a:prstGeom prst="rect">
            <a:avLst/>
          </a:prstGeom>
        </p:spPr>
      </p:pic>
    </p:spTree>
    <p:extLst>
      <p:ext uri="{BB962C8B-B14F-4D97-AF65-F5344CB8AC3E}">
        <p14:creationId xmlns:p14="http://schemas.microsoft.com/office/powerpoint/2010/main" val="3852544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576626-63B8-C944-864A-5D343183A9A1}"/>
              </a:ext>
            </a:extLst>
          </p:cNvPr>
          <p:cNvSpPr>
            <a:spLocks noGrp="1"/>
          </p:cNvSpPr>
          <p:nvPr>
            <p:ph type="title"/>
          </p:nvPr>
        </p:nvSpPr>
        <p:spPr/>
        <p:txBody>
          <a:bodyPr/>
          <a:lstStyle/>
          <a:p>
            <a:r>
              <a:rPr lang="en-US" dirty="0"/>
              <a:t>The tear-down market</a:t>
            </a:r>
          </a:p>
        </p:txBody>
      </p:sp>
      <p:sp>
        <p:nvSpPr>
          <p:cNvPr id="3" name="Content Placeholder 2">
            <a:extLst>
              <a:ext uri="{FF2B5EF4-FFF2-40B4-BE49-F238E27FC236}">
                <a16:creationId xmlns:a16="http://schemas.microsoft.com/office/drawing/2014/main" xmlns="" id="{DC791550-0F5B-CC41-B721-89C4D850423F}"/>
              </a:ext>
            </a:extLst>
          </p:cNvPr>
          <p:cNvSpPr>
            <a:spLocks noGrp="1"/>
          </p:cNvSpPr>
          <p:nvPr>
            <p:ph idx="1"/>
          </p:nvPr>
        </p:nvSpPr>
        <p:spPr>
          <a:xfrm>
            <a:off x="838200" y="1430214"/>
            <a:ext cx="10515600" cy="4746749"/>
          </a:xfrm>
        </p:spPr>
        <p:txBody>
          <a:bodyPr>
            <a:normAutofit/>
          </a:bodyPr>
          <a:lstStyle/>
          <a:p>
            <a:pPr marL="0" indent="0">
              <a:buNone/>
            </a:pPr>
            <a:r>
              <a:rPr lang="en-US" b="1" dirty="0"/>
              <a:t>There is market demand and market opportunity for turning existing residential properties in Hingham into higher-value assets, mainly through teardowns.</a:t>
            </a:r>
          </a:p>
          <a:p>
            <a:r>
              <a:rPr lang="en-US" dirty="0"/>
              <a:t>1/2017 to 10/2019: 54 single-family teardowns</a:t>
            </a:r>
          </a:p>
          <a:p>
            <a:r>
              <a:rPr lang="en-US" dirty="0"/>
              <a:t>Also an uptick in single-family to two-family home conversions: 14 in 5 years</a:t>
            </a:r>
          </a:p>
          <a:p>
            <a:r>
              <a:rPr lang="en-US" dirty="0"/>
              <a:t>High land-value ratios - homes built ca. 1929-1974 - 25 percent of single-family home inventory</a:t>
            </a:r>
          </a:p>
          <a:p>
            <a:r>
              <a:rPr lang="en-US" dirty="0"/>
              <a:t>Opportunities:</a:t>
            </a:r>
          </a:p>
          <a:p>
            <a:pPr lvl="1"/>
            <a:r>
              <a:rPr lang="en-US" dirty="0"/>
              <a:t>Revisit lot coverage ratios in the residential districts</a:t>
            </a:r>
          </a:p>
          <a:p>
            <a:pPr lvl="1"/>
            <a:r>
              <a:rPr lang="en-US" dirty="0"/>
              <a:t>Large-house review bylaw comparable to Wellesley’s</a:t>
            </a:r>
          </a:p>
          <a:p>
            <a:pPr lvl="1"/>
            <a:r>
              <a:rPr lang="en-US" dirty="0"/>
              <a:t>Targeted affordable housing buydowns</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xmlns="" id="{B796EBDF-5443-2F40-B58C-22A580F75D22}"/>
              </a:ext>
            </a:extLst>
          </p:cNvPr>
          <p:cNvPicPr>
            <a:picLocks noChangeAspect="1"/>
          </p:cNvPicPr>
          <p:nvPr/>
        </p:nvPicPr>
        <p:blipFill>
          <a:blip r:embed="rId2"/>
          <a:stretch>
            <a:fillRect/>
          </a:stretch>
        </p:blipFill>
        <p:spPr>
          <a:xfrm>
            <a:off x="152400" y="1430214"/>
            <a:ext cx="685800" cy="685800"/>
          </a:xfrm>
          <a:prstGeom prst="rect">
            <a:avLst/>
          </a:prstGeom>
        </p:spPr>
      </p:pic>
      <p:pic>
        <p:nvPicPr>
          <p:cNvPr id="5" name="Picture 4" descr="A drawing of a face&#10;&#10;Description automatically generated">
            <a:extLst>
              <a:ext uri="{FF2B5EF4-FFF2-40B4-BE49-F238E27FC236}">
                <a16:creationId xmlns:a16="http://schemas.microsoft.com/office/drawing/2014/main" xmlns="" id="{F1669C82-C992-FC46-8F35-D510EA1B38D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2247632"/>
            <a:ext cx="685800" cy="685800"/>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6B542D32-2DD4-0B44-A411-9008EB0F0A7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2400" y="3065050"/>
            <a:ext cx="685800" cy="684530"/>
          </a:xfrm>
          <a:prstGeom prst="rect">
            <a:avLst/>
          </a:prstGeom>
        </p:spPr>
      </p:pic>
    </p:spTree>
    <p:extLst>
      <p:ext uri="{BB962C8B-B14F-4D97-AF65-F5344CB8AC3E}">
        <p14:creationId xmlns:p14="http://schemas.microsoft.com/office/powerpoint/2010/main" val="1080686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1FB4A-E114-6547-AD7B-60EE23A0EFB5}"/>
              </a:ext>
            </a:extLst>
          </p:cNvPr>
          <p:cNvSpPr>
            <a:spLocks noGrp="1"/>
          </p:cNvSpPr>
          <p:nvPr>
            <p:ph type="title"/>
          </p:nvPr>
        </p:nvSpPr>
        <p:spPr/>
        <p:txBody>
          <a:bodyPr/>
          <a:lstStyle/>
          <a:p>
            <a:r>
              <a:rPr lang="en-US" dirty="0"/>
              <a:t>High housing cost burdens</a:t>
            </a:r>
          </a:p>
        </p:txBody>
      </p:sp>
      <p:sp>
        <p:nvSpPr>
          <p:cNvPr id="3" name="Content Placeholder 2">
            <a:extLst>
              <a:ext uri="{FF2B5EF4-FFF2-40B4-BE49-F238E27FC236}">
                <a16:creationId xmlns:a16="http://schemas.microsoft.com/office/drawing/2014/main" xmlns="" id="{0798CA3D-1BC3-5B47-8F86-A31846DCF22D}"/>
              </a:ext>
            </a:extLst>
          </p:cNvPr>
          <p:cNvSpPr>
            <a:spLocks noGrp="1"/>
          </p:cNvSpPr>
          <p:nvPr>
            <p:ph idx="1"/>
          </p:nvPr>
        </p:nvSpPr>
        <p:spPr>
          <a:xfrm>
            <a:off x="838200" y="1440873"/>
            <a:ext cx="10515600" cy="4736090"/>
          </a:xfrm>
        </p:spPr>
        <p:txBody>
          <a:bodyPr>
            <a:normAutofit/>
          </a:bodyPr>
          <a:lstStyle/>
          <a:p>
            <a:pPr marL="0" indent="0">
              <a:buNone/>
            </a:pPr>
            <a:r>
              <a:rPr lang="en-US" b="1" dirty="0"/>
              <a:t>Despite Hingham’s efforts to exceed the 10 percent minimum under Chapter 40B, there are many </a:t>
            </a:r>
            <a:r>
              <a:rPr lang="en-US" b="1" dirty="0" err="1"/>
              <a:t>unaffordably</a:t>
            </a:r>
            <a:r>
              <a:rPr lang="en-US" b="1" dirty="0"/>
              <a:t> housed residents in the town, especially renters.</a:t>
            </a:r>
          </a:p>
          <a:p>
            <a:r>
              <a:rPr lang="en-US" dirty="0"/>
              <a:t>Hingham has the highest median gross rent as % of household income – 44.9% - of all the surrounding towns, Plymouth County, and state. In some parts of town, it exceeds 50 percent.</a:t>
            </a:r>
          </a:p>
          <a:p>
            <a:r>
              <a:rPr lang="en-US" dirty="0"/>
              <a:t>Most cost burdened renters have incomes below $50,000; about half of all renters. </a:t>
            </a:r>
          </a:p>
          <a:p>
            <a:r>
              <a:rPr lang="en-US" dirty="0"/>
              <a:t>Opportunities:</a:t>
            </a:r>
          </a:p>
          <a:p>
            <a:pPr lvl="1"/>
            <a:r>
              <a:rPr lang="en-US" dirty="0"/>
              <a:t>Focus future affordable housing initiatives on deeper subsidies for lower-income rental units</a:t>
            </a:r>
          </a:p>
          <a:p>
            <a:pPr lvl="1"/>
            <a:r>
              <a:rPr lang="en-US" dirty="0"/>
              <a:t>Explore options for CPA-funded rental assistance (e.g., Chatham model)</a:t>
            </a:r>
          </a:p>
          <a:p>
            <a:endParaRPr lang="en-US" dirty="0"/>
          </a:p>
          <a:p>
            <a:endParaRPr lang="en-US" dirty="0"/>
          </a:p>
          <a:p>
            <a:endParaRPr lang="en-US" dirty="0"/>
          </a:p>
        </p:txBody>
      </p:sp>
      <p:pic>
        <p:nvPicPr>
          <p:cNvPr id="4" name="Picture 3" descr="A close up of a sign&#10;&#10;Description automatically generated">
            <a:extLst>
              <a:ext uri="{FF2B5EF4-FFF2-40B4-BE49-F238E27FC236}">
                <a16:creationId xmlns:a16="http://schemas.microsoft.com/office/drawing/2014/main" xmlns="" id="{F367A36E-6435-BE49-8747-48F238ACA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1489364"/>
            <a:ext cx="685800" cy="684530"/>
          </a:xfrm>
          <a:prstGeom prst="rect">
            <a:avLst/>
          </a:prstGeom>
        </p:spPr>
      </p:pic>
    </p:spTree>
    <p:extLst>
      <p:ext uri="{BB962C8B-B14F-4D97-AF65-F5344CB8AC3E}">
        <p14:creationId xmlns:p14="http://schemas.microsoft.com/office/powerpoint/2010/main" val="334174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1D892-4EB3-7E45-A32C-D94124B60D2B}"/>
              </a:ext>
            </a:extLst>
          </p:cNvPr>
          <p:cNvSpPr>
            <a:spLocks noGrp="1"/>
          </p:cNvSpPr>
          <p:nvPr>
            <p:ph type="title"/>
          </p:nvPr>
        </p:nvSpPr>
        <p:spPr/>
        <p:txBody>
          <a:bodyPr/>
          <a:lstStyle/>
          <a:p>
            <a:r>
              <a:rPr lang="en-US" dirty="0"/>
              <a:t>Hingham Affordable Housing Trust</a:t>
            </a:r>
          </a:p>
        </p:txBody>
      </p:sp>
      <p:sp>
        <p:nvSpPr>
          <p:cNvPr id="3" name="Content Placeholder 2">
            <a:extLst>
              <a:ext uri="{FF2B5EF4-FFF2-40B4-BE49-F238E27FC236}">
                <a16:creationId xmlns:a16="http://schemas.microsoft.com/office/drawing/2014/main" xmlns="" id="{20DB8C65-FECB-4943-A2FF-645F26A94EF5}"/>
              </a:ext>
            </a:extLst>
          </p:cNvPr>
          <p:cNvSpPr>
            <a:spLocks noGrp="1"/>
          </p:cNvSpPr>
          <p:nvPr>
            <p:ph idx="1"/>
          </p:nvPr>
        </p:nvSpPr>
        <p:spPr>
          <a:xfrm>
            <a:off x="838200" y="1496292"/>
            <a:ext cx="10515600" cy="4996584"/>
          </a:xfrm>
        </p:spPr>
        <p:txBody>
          <a:bodyPr>
            <a:normAutofit/>
          </a:bodyPr>
          <a:lstStyle/>
          <a:p>
            <a:pPr marL="0" indent="0">
              <a:buNone/>
            </a:pPr>
            <a:r>
              <a:rPr lang="en-US" b="1" dirty="0"/>
              <a:t>Hingham has CPA and Hingham Affordable Housing Trust. With funding and staff support, the HAHT could become an even stronger player in affordable housing: as developer, investor, housing services provider, and advocate. </a:t>
            </a:r>
          </a:p>
          <a:p>
            <a:r>
              <a:rPr lang="en-US" dirty="0"/>
              <a:t>About 9.2 percent of CPA committed to community housing. </a:t>
            </a:r>
          </a:p>
          <a:p>
            <a:r>
              <a:rPr lang="en-US" dirty="0"/>
              <a:t>Many towns systematically commit 10+ percent. </a:t>
            </a:r>
          </a:p>
          <a:p>
            <a:r>
              <a:rPr lang="en-US" dirty="0"/>
              <a:t>Short-term rental occupancy tax could help to fund HAHT initiatives</a:t>
            </a:r>
          </a:p>
          <a:p>
            <a:r>
              <a:rPr lang="en-US" dirty="0"/>
              <a:t>Opportunities:</a:t>
            </a:r>
          </a:p>
          <a:p>
            <a:pPr lvl="1"/>
            <a:r>
              <a:rPr lang="en-US" dirty="0"/>
              <a:t>Adopt 6 percent local tax rate for short-term rentals and commit to the HAHT</a:t>
            </a:r>
          </a:p>
          <a:p>
            <a:pPr lvl="1"/>
            <a:r>
              <a:rPr lang="en-US" dirty="0"/>
              <a:t>Provide General Fund appropriations to the HAHT</a:t>
            </a:r>
          </a:p>
          <a:p>
            <a:pPr lvl="1"/>
            <a:r>
              <a:rPr lang="en-US" dirty="0"/>
              <a:t>Establish inclusionary zoning, give developer “fee in lieu” payments to HAHT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1257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7E0FC-4A42-0749-A0C6-0EDDFFF99C47}"/>
              </a:ext>
            </a:extLst>
          </p:cNvPr>
          <p:cNvSpPr>
            <a:spLocks noGrp="1"/>
          </p:cNvSpPr>
          <p:nvPr>
            <p:ph type="title"/>
          </p:nvPr>
        </p:nvSpPr>
        <p:spPr/>
        <p:txBody>
          <a:bodyPr/>
          <a:lstStyle/>
          <a:p>
            <a:r>
              <a:rPr lang="en-US" dirty="0"/>
              <a:t>Inclusionary zoning</a:t>
            </a:r>
          </a:p>
        </p:txBody>
      </p:sp>
      <p:sp>
        <p:nvSpPr>
          <p:cNvPr id="3" name="Content Placeholder 2">
            <a:extLst>
              <a:ext uri="{FF2B5EF4-FFF2-40B4-BE49-F238E27FC236}">
                <a16:creationId xmlns:a16="http://schemas.microsoft.com/office/drawing/2014/main" xmlns="" id="{5EBD13A9-419E-7449-8950-AB0D986DA911}"/>
              </a:ext>
            </a:extLst>
          </p:cNvPr>
          <p:cNvSpPr>
            <a:spLocks noGrp="1"/>
          </p:cNvSpPr>
          <p:nvPr>
            <p:ph idx="1"/>
          </p:nvPr>
        </p:nvSpPr>
        <p:spPr>
          <a:xfrm>
            <a:off x="838200" y="1430214"/>
            <a:ext cx="10515600" cy="5062661"/>
          </a:xfrm>
        </p:spPr>
        <p:txBody>
          <a:bodyPr>
            <a:normAutofit/>
          </a:bodyPr>
          <a:lstStyle/>
          <a:p>
            <a:pPr marL="0" indent="0">
              <a:buNone/>
            </a:pPr>
            <a:r>
              <a:rPr lang="en-US" b="1" dirty="0"/>
              <a:t>Hingham’s zoning has some affordable housing provisions for affordable housing (Multifamily, Flexible Development), but no comprehensive approach to </a:t>
            </a:r>
            <a:r>
              <a:rPr lang="en-US" b="1" i="1" dirty="0"/>
              <a:t>inclusionary zoning (IZ).</a:t>
            </a:r>
            <a:endParaRPr lang="en-US" b="1" dirty="0"/>
          </a:p>
          <a:p>
            <a:r>
              <a:rPr lang="en-US" dirty="0"/>
              <a:t>IZ usually applies to any development over a certain size. </a:t>
            </a:r>
          </a:p>
          <a:p>
            <a:r>
              <a:rPr lang="en-US" dirty="0"/>
              <a:t>Town-wide or district-based, with requirements customized to each district.</a:t>
            </a:r>
          </a:p>
          <a:p>
            <a:r>
              <a:rPr lang="en-US" dirty="0"/>
              <a:t>About one-third of Massachusetts cities/towns have IZ; varied results.</a:t>
            </a:r>
          </a:p>
          <a:p>
            <a:r>
              <a:rPr lang="en-US" dirty="0"/>
              <a:t>Opportunities:</a:t>
            </a:r>
          </a:p>
          <a:p>
            <a:pPr lvl="1"/>
            <a:r>
              <a:rPr lang="en-US" dirty="0"/>
              <a:t>Assemble working group to explore feasibility and design options for IZ.</a:t>
            </a:r>
          </a:p>
          <a:p>
            <a:pPr lvl="1"/>
            <a:r>
              <a:rPr lang="en-US" dirty="0"/>
              <a:t>Consider options for “fee in lieu” for small projects, with funding for HAHT.</a:t>
            </a:r>
          </a:p>
          <a:p>
            <a:pPr lvl="1"/>
            <a:r>
              <a:rPr lang="en-US" dirty="0"/>
              <a:t>Increase opportunities to develop multifamily housing and tie IZ to density bonuses.  </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xmlns="" id="{B80068F9-B360-1840-8602-3CB6A3B09E1F}"/>
              </a:ext>
            </a:extLst>
          </p:cNvPr>
          <p:cNvPicPr>
            <a:picLocks noChangeAspect="1"/>
          </p:cNvPicPr>
          <p:nvPr/>
        </p:nvPicPr>
        <p:blipFill>
          <a:blip r:embed="rId2"/>
          <a:stretch>
            <a:fillRect/>
          </a:stretch>
        </p:blipFill>
        <p:spPr>
          <a:xfrm>
            <a:off x="152400" y="1430214"/>
            <a:ext cx="685800" cy="685800"/>
          </a:xfrm>
          <a:prstGeom prst="rect">
            <a:avLst/>
          </a:prstGeom>
        </p:spPr>
      </p:pic>
      <p:pic>
        <p:nvPicPr>
          <p:cNvPr id="5" name="Picture 4" descr="A close up of a sign&#10;&#10;Description automatically generated">
            <a:extLst>
              <a:ext uri="{FF2B5EF4-FFF2-40B4-BE49-F238E27FC236}">
                <a16:creationId xmlns:a16="http://schemas.microsoft.com/office/drawing/2014/main" xmlns="" id="{C6FE505B-7E45-AF4E-A0C9-E9D8A7BDEA4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2307187"/>
            <a:ext cx="685800" cy="684530"/>
          </a:xfrm>
          <a:prstGeom prst="rect">
            <a:avLst/>
          </a:prstGeom>
        </p:spPr>
      </p:pic>
    </p:spTree>
    <p:extLst>
      <p:ext uri="{BB962C8B-B14F-4D97-AF65-F5344CB8AC3E}">
        <p14:creationId xmlns:p14="http://schemas.microsoft.com/office/powerpoint/2010/main" val="2564652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14F40974-9D68-1849-BAA7-0AFE939DCC4B}"/>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dirty="0">
                <a:solidFill>
                  <a:srgbClr val="FFFFFF"/>
                </a:solidFill>
                <a:latin typeface="+mj-lt"/>
              </a:rPr>
              <a:t>Transportation</a:t>
            </a:r>
            <a:br>
              <a:rPr lang="en-US" sz="4100" dirty="0">
                <a:solidFill>
                  <a:srgbClr val="FFFFFF"/>
                </a:solidFill>
                <a:latin typeface="+mj-lt"/>
              </a:rPr>
            </a:br>
            <a:endParaRPr lang="en-US" sz="4100" dirty="0">
              <a:solidFill>
                <a:srgbClr val="FFFFFF"/>
              </a:solidFill>
              <a:latin typeface="+mj-lt"/>
            </a:endParaRPr>
          </a:p>
        </p:txBody>
      </p:sp>
      <p:sp>
        <p:nvSpPr>
          <p:cNvPr id="5" name="Text Placeholder 4">
            <a:extLst>
              <a:ext uri="{FF2B5EF4-FFF2-40B4-BE49-F238E27FC236}">
                <a16:creationId xmlns:a16="http://schemas.microsoft.com/office/drawing/2014/main" xmlns="" id="{67016FE3-8CEF-1E4B-8262-8F40A7062A48}"/>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2000" dirty="0">
                <a:solidFill>
                  <a:srgbClr val="FFC000"/>
                </a:solidFill>
              </a:rPr>
              <a:t>HINGHAM MASTER PLAN INTERIM REPORT</a:t>
            </a:r>
          </a:p>
          <a:p>
            <a:r>
              <a:rPr lang="en-US" sz="2000" dirty="0">
                <a:solidFill>
                  <a:srgbClr val="FFC000"/>
                </a:solidFill>
              </a:rPr>
              <a:t>FEBRUARY 26, 2020</a:t>
            </a:r>
          </a:p>
        </p:txBody>
      </p:sp>
      <p:cxnSp>
        <p:nvCxnSpPr>
          <p:cNvPr id="17"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16B9E6F3-67DB-432A-9F6D-08E03EA45607}"/>
              </a:ext>
            </a:extLst>
          </p:cNvPr>
          <p:cNvPicPr>
            <a:picLocks noChangeAspect="1"/>
          </p:cNvPicPr>
          <p:nvPr/>
        </p:nvPicPr>
        <p:blipFill>
          <a:blip r:embed="rId2"/>
          <a:stretch>
            <a:fillRect/>
          </a:stretch>
        </p:blipFill>
        <p:spPr>
          <a:xfrm>
            <a:off x="514905" y="57723"/>
            <a:ext cx="7688568" cy="4734456"/>
          </a:xfrm>
          <a:prstGeom prst="rect">
            <a:avLst/>
          </a:prstGeom>
        </p:spPr>
      </p:pic>
    </p:spTree>
    <p:extLst>
      <p:ext uri="{BB962C8B-B14F-4D97-AF65-F5344CB8AC3E}">
        <p14:creationId xmlns:p14="http://schemas.microsoft.com/office/powerpoint/2010/main" val="2778168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Parking</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p:txBody>
          <a:bodyPr>
            <a:normAutofit lnSpcReduction="10000"/>
          </a:bodyPr>
          <a:lstStyle/>
          <a:p>
            <a:pPr marL="0" indent="0">
              <a:buNone/>
            </a:pPr>
            <a:r>
              <a:rPr lang="en-US" b="1" dirty="0"/>
              <a:t>Finding available Parking in Hingham Square can be challenging.</a:t>
            </a:r>
          </a:p>
          <a:p>
            <a:r>
              <a:rPr lang="en-US" dirty="0"/>
              <a:t>Merchant’s Parking Lot is 96% occupied on weekdays</a:t>
            </a:r>
          </a:p>
          <a:p>
            <a:r>
              <a:rPr lang="en-US" dirty="0"/>
              <a:t>Little or no enforcement of on-street parking</a:t>
            </a:r>
          </a:p>
          <a:p>
            <a:r>
              <a:rPr lang="en-US" dirty="0"/>
              <a:t>Employees parking all day limit turnover</a:t>
            </a:r>
          </a:p>
          <a:p>
            <a:r>
              <a:rPr lang="en-US" dirty="0"/>
              <a:t>Parking may spillover to neighborhood streets</a:t>
            </a:r>
          </a:p>
          <a:p>
            <a:r>
              <a:rPr lang="en-US" dirty="0"/>
              <a:t>Opportunities:</a:t>
            </a:r>
          </a:p>
          <a:p>
            <a:pPr lvl="1"/>
            <a:r>
              <a:rPr lang="en-US" dirty="0"/>
              <a:t>Manage parking and increase turnover through increased enforcement</a:t>
            </a:r>
          </a:p>
          <a:p>
            <a:pPr lvl="1"/>
            <a:r>
              <a:rPr lang="en-US" dirty="0"/>
              <a:t>Revisit parking limits for on-street spaces</a:t>
            </a:r>
          </a:p>
          <a:p>
            <a:pPr lvl="1"/>
            <a:r>
              <a:rPr lang="en-US" dirty="0"/>
              <a:t>Identify long-term parking areas for employees</a:t>
            </a:r>
          </a:p>
          <a:p>
            <a:pPr lvl="1"/>
            <a:r>
              <a:rPr lang="en-US" dirty="0"/>
              <a:t>Identify opportunities for shared-parking</a:t>
            </a:r>
          </a:p>
          <a:p>
            <a:pPr lvl="1"/>
            <a:r>
              <a:rPr lang="en-US" dirty="0"/>
              <a:t>Consider eliminating minimum parking requirements for developments </a:t>
            </a:r>
          </a:p>
          <a:p>
            <a:pPr lvl="2"/>
            <a:endParaRPr lang="en-US" dirty="0"/>
          </a:p>
          <a:p>
            <a:pPr lvl="1"/>
            <a:endParaRPr lang="en-US" dirty="0"/>
          </a:p>
          <a:p>
            <a:pPr lvl="1"/>
            <a:endParaRPr lang="en-US" dirty="0"/>
          </a:p>
          <a:p>
            <a:pPr lvl="1"/>
            <a:endParaRPr lang="en-US" dirty="0"/>
          </a:p>
        </p:txBody>
      </p:sp>
      <p:pic>
        <p:nvPicPr>
          <p:cNvPr id="8" name="Picture 7" descr="A close up of a clock&#10;&#10;Description automatically generated">
            <a:extLst>
              <a:ext uri="{FF2B5EF4-FFF2-40B4-BE49-F238E27FC236}">
                <a16:creationId xmlns:a16="http://schemas.microsoft.com/office/drawing/2014/main" xmlns="" id="{AE9611BF-9B82-2E4E-B8C7-A086BD9F319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825625"/>
            <a:ext cx="686435" cy="685800"/>
          </a:xfrm>
          <a:prstGeom prst="rect">
            <a:avLst/>
          </a:prstGeom>
        </p:spPr>
      </p:pic>
      <p:pic>
        <p:nvPicPr>
          <p:cNvPr id="9" name="Picture 8">
            <a:extLst>
              <a:ext uri="{FF2B5EF4-FFF2-40B4-BE49-F238E27FC236}">
                <a16:creationId xmlns:a16="http://schemas.microsoft.com/office/drawing/2014/main" xmlns="" id="{D9EE2DFE-EBA3-9640-85F0-515B98232FE4}"/>
              </a:ext>
            </a:extLst>
          </p:cNvPr>
          <p:cNvPicPr>
            <a:picLocks noChangeAspect="1"/>
          </p:cNvPicPr>
          <p:nvPr/>
        </p:nvPicPr>
        <p:blipFill>
          <a:blip r:embed="rId3"/>
          <a:stretch>
            <a:fillRect/>
          </a:stretch>
        </p:blipFill>
        <p:spPr>
          <a:xfrm>
            <a:off x="151765" y="2615478"/>
            <a:ext cx="685800" cy="685800"/>
          </a:xfrm>
          <a:prstGeom prst="rect">
            <a:avLst/>
          </a:prstGeom>
        </p:spPr>
      </p:pic>
    </p:spTree>
    <p:extLst>
      <p:ext uri="{BB962C8B-B14F-4D97-AF65-F5344CB8AC3E}">
        <p14:creationId xmlns:p14="http://schemas.microsoft.com/office/powerpoint/2010/main" val="2382446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Traffic congestion and safety</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p:txBody>
          <a:bodyPr>
            <a:normAutofit lnSpcReduction="10000"/>
          </a:bodyPr>
          <a:lstStyle/>
          <a:p>
            <a:pPr marL="0" indent="0">
              <a:buNone/>
            </a:pPr>
            <a:r>
              <a:rPr lang="en-US" b="1" dirty="0"/>
              <a:t>Traffic Congestion and Safety is an issue on several roadways.</a:t>
            </a:r>
          </a:p>
          <a:p>
            <a:r>
              <a:rPr lang="en-US" dirty="0"/>
              <a:t>High crash rates at locations on Route 3A (Kilby St, Summer St Rotary), Route 3 and Derby Street</a:t>
            </a:r>
          </a:p>
          <a:p>
            <a:r>
              <a:rPr lang="en-US" dirty="0"/>
              <a:t>High traffic volume growth on Route 3A, Route 53, and Derby Street</a:t>
            </a:r>
          </a:p>
          <a:p>
            <a:r>
              <a:rPr lang="en-US" dirty="0"/>
              <a:t>New development planned in South Hingham will increase traffic volumes</a:t>
            </a:r>
          </a:p>
          <a:p>
            <a:r>
              <a:rPr lang="en-US" dirty="0"/>
              <a:t>Speeding </a:t>
            </a:r>
          </a:p>
          <a:p>
            <a:r>
              <a:rPr lang="en-US" dirty="0"/>
              <a:t>Opportunities:</a:t>
            </a:r>
          </a:p>
          <a:p>
            <a:pPr lvl="1"/>
            <a:r>
              <a:rPr lang="en-US" dirty="0"/>
              <a:t>Complete planned Route 3A Road Diet Project</a:t>
            </a:r>
          </a:p>
          <a:p>
            <a:pPr lvl="1"/>
            <a:r>
              <a:rPr lang="en-US" dirty="0"/>
              <a:t>Complete MassDOT Derby Street Corridor Project</a:t>
            </a:r>
          </a:p>
          <a:p>
            <a:pPr lvl="1"/>
            <a:r>
              <a:rPr lang="en-US" dirty="0"/>
              <a:t>Monitor and enforce speeding </a:t>
            </a:r>
          </a:p>
          <a:p>
            <a:pPr lvl="1"/>
            <a:r>
              <a:rPr lang="en-US" dirty="0"/>
              <a:t>Identify potential improvements for intersections (signals) and roadways</a:t>
            </a:r>
          </a:p>
          <a:p>
            <a:pPr marL="457200" lvl="1" indent="0">
              <a:buNone/>
            </a:pPr>
            <a:endParaRPr lang="en-US" dirty="0"/>
          </a:p>
          <a:p>
            <a:pPr lvl="2"/>
            <a:endParaRPr lang="en-US" dirty="0"/>
          </a:p>
          <a:p>
            <a:pPr lvl="1"/>
            <a:endParaRPr lang="en-US" dirty="0"/>
          </a:p>
          <a:p>
            <a:pPr lvl="1"/>
            <a:endParaRPr lang="en-US" dirty="0"/>
          </a:p>
          <a:p>
            <a:pPr lvl="1"/>
            <a:endParaRPr lang="en-US" dirty="0"/>
          </a:p>
        </p:txBody>
      </p:sp>
      <p:pic>
        <p:nvPicPr>
          <p:cNvPr id="8" name="Picture 7" descr="A close up of a sign&#10;&#10;Description automatically generated">
            <a:extLst>
              <a:ext uri="{FF2B5EF4-FFF2-40B4-BE49-F238E27FC236}">
                <a16:creationId xmlns:a16="http://schemas.microsoft.com/office/drawing/2014/main" xmlns="" id="{62697431-40EF-174E-B231-90C808F3EBA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1825625"/>
            <a:ext cx="685800" cy="684530"/>
          </a:xfrm>
          <a:prstGeom prst="rect">
            <a:avLst/>
          </a:prstGeom>
        </p:spPr>
      </p:pic>
      <p:pic>
        <p:nvPicPr>
          <p:cNvPr id="9" name="Picture 8" descr="A close up of a logo&#10;&#10;Description automatically generated">
            <a:extLst>
              <a:ext uri="{FF2B5EF4-FFF2-40B4-BE49-F238E27FC236}">
                <a16:creationId xmlns:a16="http://schemas.microsoft.com/office/drawing/2014/main" xmlns="" id="{C0ACB770-54EB-F14E-9435-AC9A102C47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2645092"/>
            <a:ext cx="685800" cy="685800"/>
          </a:xfrm>
          <a:prstGeom prst="rect">
            <a:avLst/>
          </a:prstGeom>
        </p:spPr>
      </p:pic>
      <p:pic>
        <p:nvPicPr>
          <p:cNvPr id="10" name="Picture 9" descr="A close up of a clock&#10;&#10;Description automatically generated">
            <a:extLst>
              <a:ext uri="{FF2B5EF4-FFF2-40B4-BE49-F238E27FC236}">
                <a16:creationId xmlns:a16="http://schemas.microsoft.com/office/drawing/2014/main" xmlns="" id="{E5EB6E49-F03D-2445-9733-989FBC4284A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2083" y="3465829"/>
            <a:ext cx="686435" cy="685800"/>
          </a:xfrm>
          <a:prstGeom prst="rect">
            <a:avLst/>
          </a:prstGeom>
          <a:ln>
            <a:solidFill>
              <a:schemeClr val="bg1"/>
            </a:solidFill>
          </a:ln>
        </p:spPr>
      </p:pic>
    </p:spTree>
    <p:extLst>
      <p:ext uri="{BB962C8B-B14F-4D97-AF65-F5344CB8AC3E}">
        <p14:creationId xmlns:p14="http://schemas.microsoft.com/office/powerpoint/2010/main" val="74855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Pedestrian and bicycle safety and connectivity</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90688"/>
            <a:ext cx="10515600" cy="4486275"/>
          </a:xfrm>
        </p:spPr>
        <p:txBody>
          <a:bodyPr>
            <a:normAutofit lnSpcReduction="10000"/>
          </a:bodyPr>
          <a:lstStyle/>
          <a:p>
            <a:pPr marL="0" indent="0">
              <a:buNone/>
            </a:pPr>
            <a:r>
              <a:rPr lang="en-US" b="1" dirty="0"/>
              <a:t>It is difficult to walk/bike between The Square, Harbor, Neighborhoods and Destinations. </a:t>
            </a:r>
          </a:p>
          <a:p>
            <a:r>
              <a:rPr lang="en-US" dirty="0"/>
              <a:t>Pedestrians and bicyclists do not feel comfortable crossing Route 3A </a:t>
            </a:r>
          </a:p>
          <a:p>
            <a:r>
              <a:rPr lang="en-US" dirty="0"/>
              <a:t>Several roadways have no sidewalks and bicycle facilities (Martins Lane)</a:t>
            </a:r>
          </a:p>
          <a:p>
            <a:r>
              <a:rPr lang="en-US" dirty="0"/>
              <a:t>Some sidewalks need repair and/or are too narrow</a:t>
            </a:r>
          </a:p>
          <a:p>
            <a:r>
              <a:rPr lang="en-US" dirty="0"/>
              <a:t>There are no dedicated on-street bike lanes (sharrows only)</a:t>
            </a:r>
          </a:p>
          <a:p>
            <a:r>
              <a:rPr lang="en-US" dirty="0"/>
              <a:t>Pedestrian signals and accessible ramps are inadequate at some intersections</a:t>
            </a:r>
          </a:p>
          <a:p>
            <a:r>
              <a:rPr lang="en-US" dirty="0"/>
              <a:t>Opportunities:</a:t>
            </a:r>
          </a:p>
          <a:p>
            <a:pPr lvl="1"/>
            <a:r>
              <a:rPr lang="en-US" dirty="0"/>
              <a:t>Complete ongoing study to evaluate sidewalks, signage and crosswalks</a:t>
            </a:r>
          </a:p>
          <a:p>
            <a:pPr lvl="1"/>
            <a:r>
              <a:rPr lang="en-US" dirty="0"/>
              <a:t>Develop a Pedestrian and Bicycle Plan to prioritize improvements</a:t>
            </a:r>
          </a:p>
          <a:p>
            <a:pPr lvl="1"/>
            <a:r>
              <a:rPr lang="en-US" dirty="0"/>
              <a:t>Identify Safe Routes to School project eligible for MassDOT funding </a:t>
            </a:r>
          </a:p>
          <a:p>
            <a:pPr lvl="1"/>
            <a:endParaRPr lang="en-US" dirty="0"/>
          </a:p>
          <a:p>
            <a:pPr marL="457200" lvl="1" indent="0">
              <a:buNone/>
            </a:pPr>
            <a:endParaRPr lang="en-US" dirty="0"/>
          </a:p>
          <a:p>
            <a:pPr lvl="2"/>
            <a:endParaRPr lang="en-US" dirty="0"/>
          </a:p>
          <a:p>
            <a:pPr lvl="1"/>
            <a:endParaRPr lang="en-US" dirty="0"/>
          </a:p>
          <a:p>
            <a:pPr lvl="1"/>
            <a:endParaRPr lang="en-US" dirty="0"/>
          </a:p>
          <a:p>
            <a:pPr lvl="1"/>
            <a:endParaRPr lang="en-US" dirty="0"/>
          </a:p>
        </p:txBody>
      </p:sp>
      <p:pic>
        <p:nvPicPr>
          <p:cNvPr id="8" name="Picture 7" descr="A close up of a logo&#10;&#10;Description automatically generated">
            <a:extLst>
              <a:ext uri="{FF2B5EF4-FFF2-40B4-BE49-F238E27FC236}">
                <a16:creationId xmlns:a16="http://schemas.microsoft.com/office/drawing/2014/main" xmlns="" id="{0C292AE9-7AF1-8348-B2D9-58635E339E1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1690688"/>
            <a:ext cx="685800" cy="685800"/>
          </a:xfrm>
          <a:prstGeom prst="rect">
            <a:avLst/>
          </a:prstGeom>
        </p:spPr>
      </p:pic>
    </p:spTree>
    <p:extLst>
      <p:ext uri="{BB962C8B-B14F-4D97-AF65-F5344CB8AC3E}">
        <p14:creationId xmlns:p14="http://schemas.microsoft.com/office/powerpoint/2010/main" val="2895427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Transit</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lang="en-US" b="1" dirty="0"/>
              <a:t>Bus and shuttle service may not be adequate for residents.</a:t>
            </a:r>
          </a:p>
          <a:p>
            <a:r>
              <a:rPr lang="en-US" dirty="0"/>
              <a:t>MBTA Bus service has been reduced. Bus #220 does not stop within Shipyard and no bus service to commuter rail stations</a:t>
            </a:r>
          </a:p>
          <a:p>
            <a:r>
              <a:rPr lang="en-US" dirty="0"/>
              <a:t>Parking demand is increasing at the Shipyard, availability may become an issue</a:t>
            </a:r>
          </a:p>
          <a:p>
            <a:r>
              <a:rPr lang="en-US" dirty="0"/>
              <a:t>Parking lots at commuter rail stations and Town Hall are near capacity on a regular basis</a:t>
            </a:r>
          </a:p>
          <a:p>
            <a:r>
              <a:rPr lang="en-US" dirty="0"/>
              <a:t>Demand for the Senior Center Medical Van and Shuttle Van exceeds capacity. No weekend service</a:t>
            </a:r>
          </a:p>
          <a:p>
            <a:r>
              <a:rPr lang="en-US" dirty="0"/>
              <a:t>Opportunities:</a:t>
            </a:r>
          </a:p>
          <a:p>
            <a:pPr lvl="1"/>
            <a:r>
              <a:rPr lang="en-US" dirty="0"/>
              <a:t>Coordinate with MBTA to improve service and connections</a:t>
            </a:r>
          </a:p>
          <a:p>
            <a:pPr lvl="1"/>
            <a:r>
              <a:rPr lang="en-US" dirty="0"/>
              <a:t>Evaluate need and potential ridership demand for shuttle bus service</a:t>
            </a:r>
          </a:p>
          <a:p>
            <a:pPr lvl="1"/>
            <a:r>
              <a:rPr lang="en-US" dirty="0"/>
              <a:t>Identify funding opportunities for first mile/last mile service and a pilot shuttle bus program </a:t>
            </a:r>
          </a:p>
          <a:p>
            <a:pPr lvl="1"/>
            <a:endParaRPr lang="en-US" dirty="0"/>
          </a:p>
          <a:p>
            <a:pPr marL="457200" lvl="1" indent="0">
              <a:buNone/>
            </a:pPr>
            <a:endParaRPr lang="en-US" dirty="0"/>
          </a:p>
          <a:p>
            <a:pPr lvl="2"/>
            <a:endParaRPr lang="en-US" dirty="0"/>
          </a:p>
          <a:p>
            <a:pPr lvl="1"/>
            <a:endParaRPr lang="en-US" dirty="0"/>
          </a:p>
          <a:p>
            <a:pPr lvl="1"/>
            <a:endParaRPr lang="en-US" dirty="0"/>
          </a:p>
          <a:p>
            <a:pPr lvl="1"/>
            <a:endParaRPr lang="en-US" dirty="0"/>
          </a:p>
        </p:txBody>
      </p:sp>
      <p:pic>
        <p:nvPicPr>
          <p:cNvPr id="8" name="Picture 7" descr="A close up of a clock&#10;&#10;Description automatically generated">
            <a:extLst>
              <a:ext uri="{FF2B5EF4-FFF2-40B4-BE49-F238E27FC236}">
                <a16:creationId xmlns:a16="http://schemas.microsoft.com/office/drawing/2014/main" xmlns="" id="{32DE3633-7242-2940-858D-0775227CFE5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690688"/>
            <a:ext cx="686435" cy="685800"/>
          </a:xfrm>
          <a:prstGeom prst="rect">
            <a:avLst/>
          </a:prstGeom>
          <a:ln>
            <a:solidFill>
              <a:schemeClr val="bg1"/>
            </a:solidFill>
          </a:ln>
        </p:spPr>
      </p:pic>
    </p:spTree>
    <p:extLst>
      <p:ext uri="{BB962C8B-B14F-4D97-AF65-F5344CB8AC3E}">
        <p14:creationId xmlns:p14="http://schemas.microsoft.com/office/powerpoint/2010/main" val="245757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xmlns="" id="{5322A9BE-1678-8441-85B5-55EF303EFBB2}"/>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Reading the slides</a:t>
            </a:r>
          </a:p>
        </p:txBody>
      </p:sp>
      <p:cxnSp>
        <p:nvCxnSpPr>
          <p:cNvPr id="10" name="Straight Connector 9">
            <a:extLst>
              <a:ext uri="{FF2B5EF4-FFF2-40B4-BE49-F238E27FC236}">
                <a16:creationId xmlns:a16="http://schemas.microsoft.com/office/drawing/2014/main" xmlns="" id="{067633D1-6EE6-4118-B9F0-B363477BEE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AD7FFC6-42A9-49CB-B5E9-B3F6B038331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2E68F4CC-4C06-1D4A-A7AE-4A86137ACA6B}"/>
              </a:ext>
            </a:extLst>
          </p:cNvPr>
          <p:cNvSpPr>
            <a:spLocks noGrp="1"/>
          </p:cNvSpPr>
          <p:nvPr>
            <p:ph idx="1"/>
          </p:nvPr>
        </p:nvSpPr>
        <p:spPr>
          <a:xfrm>
            <a:off x="6096000" y="1108061"/>
            <a:ext cx="5008901" cy="2320939"/>
          </a:xfrm>
        </p:spPr>
        <p:txBody>
          <a:bodyPr anchor="ctr">
            <a:normAutofit/>
          </a:bodyPr>
          <a:lstStyle/>
          <a:p>
            <a:r>
              <a:rPr lang="en-US" b="1" i="1" dirty="0">
                <a:solidFill>
                  <a:schemeClr val="bg1"/>
                </a:solidFill>
              </a:rPr>
              <a:t>Many</a:t>
            </a:r>
            <a:r>
              <a:rPr lang="en-US" dirty="0">
                <a:solidFill>
                  <a:schemeClr val="bg1"/>
                </a:solidFill>
              </a:rPr>
              <a:t> findings relate to more than one master plan element</a:t>
            </a:r>
          </a:p>
          <a:p>
            <a:r>
              <a:rPr lang="en-US" dirty="0">
                <a:solidFill>
                  <a:schemeClr val="bg1"/>
                </a:solidFill>
              </a:rPr>
              <a:t>We’ve used Core Assessment Summary icons to identify cross-references</a:t>
            </a:r>
          </a:p>
        </p:txBody>
      </p:sp>
      <p:pic>
        <p:nvPicPr>
          <p:cNvPr id="4" name="Picture 3">
            <a:extLst>
              <a:ext uri="{FF2B5EF4-FFF2-40B4-BE49-F238E27FC236}">
                <a16:creationId xmlns:a16="http://schemas.microsoft.com/office/drawing/2014/main" xmlns="" id="{19D154F8-CBFA-CF4A-AA9C-908ED219787B}"/>
              </a:ext>
            </a:extLst>
          </p:cNvPr>
          <p:cNvPicPr>
            <a:picLocks noChangeAspect="1"/>
          </p:cNvPicPr>
          <p:nvPr/>
        </p:nvPicPr>
        <p:blipFill>
          <a:blip r:embed="rId2"/>
          <a:stretch>
            <a:fillRect/>
          </a:stretch>
        </p:blipFill>
        <p:spPr>
          <a:xfrm>
            <a:off x="6407002" y="3356146"/>
            <a:ext cx="685800" cy="685800"/>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xmlns="" id="{0558994E-6107-9A46-950C-6B6FD32BED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91864" y="3356146"/>
            <a:ext cx="688975" cy="688340"/>
          </a:xfrm>
          <a:prstGeom prst="rect">
            <a:avLst/>
          </a:prstGeom>
        </p:spPr>
      </p:pic>
      <p:pic>
        <p:nvPicPr>
          <p:cNvPr id="11" name="Picture 10" descr="A close up of a sign&#10;&#10;Description automatically generated">
            <a:extLst>
              <a:ext uri="{FF2B5EF4-FFF2-40B4-BE49-F238E27FC236}">
                <a16:creationId xmlns:a16="http://schemas.microsoft.com/office/drawing/2014/main" xmlns="" id="{75D03CA4-07F0-8E41-AFA4-2A31EA35E0B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11452" y="3344139"/>
            <a:ext cx="685800" cy="684530"/>
          </a:xfrm>
          <a:prstGeom prst="rect">
            <a:avLst/>
          </a:prstGeom>
        </p:spPr>
      </p:pic>
      <p:pic>
        <p:nvPicPr>
          <p:cNvPr id="13" name="Picture 12" descr="A drawing of a face&#10;&#10;Description automatically generated">
            <a:extLst>
              <a:ext uri="{FF2B5EF4-FFF2-40B4-BE49-F238E27FC236}">
                <a16:creationId xmlns:a16="http://schemas.microsoft.com/office/drawing/2014/main" xmlns="" id="{486DC31A-99E0-9943-A745-1738C357A75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104086" y="3352971"/>
            <a:ext cx="685800" cy="688340"/>
          </a:xfrm>
          <a:prstGeom prst="rect">
            <a:avLst/>
          </a:prstGeom>
        </p:spPr>
      </p:pic>
      <p:pic>
        <p:nvPicPr>
          <p:cNvPr id="16" name="Picture 15" descr="A close up of a sign&#10;&#10;Description automatically generated">
            <a:extLst>
              <a:ext uri="{FF2B5EF4-FFF2-40B4-BE49-F238E27FC236}">
                <a16:creationId xmlns:a16="http://schemas.microsoft.com/office/drawing/2014/main" xmlns="" id="{933F2C28-2FC5-F34F-BE63-8DBF6D05B2CD}"/>
              </a:ext>
            </a:extLst>
          </p:cNvPr>
          <p:cNvPicPr/>
          <p:nvPr/>
        </p:nvPicPr>
        <p:blipFill>
          <a:blip r:embed="rId6" cstate="print">
            <a:duotone>
              <a:srgbClr val="2E6C62">
                <a:shade val="45000"/>
                <a:satMod val="135000"/>
              </a:srgbClr>
              <a:prstClr val="white"/>
            </a:duotone>
            <a:extLst>
              <a:ext uri="{28A0092B-C50C-407E-A947-70E740481C1C}">
                <a14:useLocalDpi xmlns:a14="http://schemas.microsoft.com/office/drawing/2010/main" val="0"/>
              </a:ext>
            </a:extLst>
          </a:blip>
          <a:stretch>
            <a:fillRect/>
          </a:stretch>
        </p:blipFill>
        <p:spPr>
          <a:xfrm>
            <a:off x="6407002" y="4295066"/>
            <a:ext cx="684530" cy="683895"/>
          </a:xfrm>
          <a:prstGeom prst="rect">
            <a:avLst/>
          </a:prstGeom>
        </p:spPr>
      </p:pic>
      <p:pic>
        <p:nvPicPr>
          <p:cNvPr id="17" name="Picture 16" descr="A close up of a sign&#10;&#10;Description automatically generated">
            <a:extLst>
              <a:ext uri="{FF2B5EF4-FFF2-40B4-BE49-F238E27FC236}">
                <a16:creationId xmlns:a16="http://schemas.microsoft.com/office/drawing/2014/main" xmlns="" id="{3BE308CE-FAB0-9D4B-BDE1-51AD9860673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290594" y="4284980"/>
            <a:ext cx="685800" cy="685800"/>
          </a:xfrm>
          <a:prstGeom prst="rect">
            <a:avLst/>
          </a:prstGeom>
        </p:spPr>
      </p:pic>
      <p:pic>
        <p:nvPicPr>
          <p:cNvPr id="18" name="Picture 17" descr="A close up of a logo&#10;&#10;Description automatically generated">
            <a:extLst>
              <a:ext uri="{FF2B5EF4-FFF2-40B4-BE49-F238E27FC236}">
                <a16:creationId xmlns:a16="http://schemas.microsoft.com/office/drawing/2014/main" xmlns="" id="{EDB42EC0-246A-A140-A8A2-AA5F9D92333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175456" y="4228954"/>
            <a:ext cx="685800" cy="685800"/>
          </a:xfrm>
          <a:prstGeom prst="rect">
            <a:avLst/>
          </a:prstGeom>
        </p:spPr>
      </p:pic>
      <p:pic>
        <p:nvPicPr>
          <p:cNvPr id="19" name="Picture 18" descr="A close up of a clock&#10;&#10;Description automatically generated">
            <a:extLst>
              <a:ext uri="{FF2B5EF4-FFF2-40B4-BE49-F238E27FC236}">
                <a16:creationId xmlns:a16="http://schemas.microsoft.com/office/drawing/2014/main" xmlns="" id="{C07E1E63-8BB0-2343-8FCD-7D24FA9692A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955330" y="4228954"/>
            <a:ext cx="686435" cy="68580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75218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Transportation Demand Management (TDM)</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a:xfrm>
            <a:off x="838200" y="1690688"/>
            <a:ext cx="10515600" cy="4486275"/>
          </a:xfrm>
        </p:spPr>
        <p:txBody>
          <a:bodyPr>
            <a:normAutofit/>
          </a:bodyPr>
          <a:lstStyle/>
          <a:p>
            <a:pPr marL="0" indent="0">
              <a:buNone/>
            </a:pPr>
            <a:r>
              <a:rPr lang="en-US" b="1" dirty="0"/>
              <a:t>New development planned for South Hingham will increase traffic in this area. TDM strategies could be employed to reduce employee single-occupant auto travel.</a:t>
            </a:r>
          </a:p>
          <a:p>
            <a:r>
              <a:rPr lang="en-US" dirty="0"/>
              <a:t>Traffic added from new developments will exacerbate delay and congestion in the area and neighborhood streets</a:t>
            </a:r>
          </a:p>
          <a:p>
            <a:r>
              <a:rPr lang="en-US" dirty="0"/>
              <a:t>Traffic, Safety, and Infrastructure Improvement Fund with South Hingham Development Overlay District. No TDM requirements.</a:t>
            </a:r>
          </a:p>
          <a:p>
            <a:r>
              <a:rPr lang="en-US" dirty="0"/>
              <a:t>Opportunities:</a:t>
            </a:r>
          </a:p>
          <a:p>
            <a:pPr lvl="1"/>
            <a:r>
              <a:rPr lang="en-US" dirty="0"/>
              <a:t>Use funds to mitigate development-related transportation impacts within the Overlay District</a:t>
            </a:r>
          </a:p>
          <a:p>
            <a:pPr lvl="1"/>
            <a:r>
              <a:rPr lang="en-US" dirty="0"/>
              <a:t>Develop TDM regulations and thresholds for new development</a:t>
            </a:r>
          </a:p>
          <a:p>
            <a:pPr lvl="1"/>
            <a:endParaRPr lang="en-US" dirty="0"/>
          </a:p>
          <a:p>
            <a:pPr lvl="1"/>
            <a:endParaRPr lang="en-US" dirty="0"/>
          </a:p>
          <a:p>
            <a:pPr marL="457200" lvl="1" indent="0">
              <a:buNone/>
            </a:pPr>
            <a:endParaRPr lang="en-US" dirty="0"/>
          </a:p>
          <a:p>
            <a:pPr lvl="2"/>
            <a:endParaRPr lang="en-US" dirty="0"/>
          </a:p>
          <a:p>
            <a:pPr lvl="1"/>
            <a:endParaRPr lang="en-US" dirty="0"/>
          </a:p>
          <a:p>
            <a:pPr lvl="1"/>
            <a:endParaRPr lang="en-US" dirty="0"/>
          </a:p>
          <a:p>
            <a:pPr lvl="1"/>
            <a:endParaRPr lang="en-US" dirty="0"/>
          </a:p>
        </p:txBody>
      </p:sp>
      <p:pic>
        <p:nvPicPr>
          <p:cNvPr id="8" name="Picture 7">
            <a:extLst>
              <a:ext uri="{FF2B5EF4-FFF2-40B4-BE49-F238E27FC236}">
                <a16:creationId xmlns:a16="http://schemas.microsoft.com/office/drawing/2014/main" xmlns="" id="{4EB5CE9F-0ABC-644C-B1E6-BB8DF756AD25}"/>
              </a:ext>
            </a:extLst>
          </p:cNvPr>
          <p:cNvPicPr>
            <a:picLocks noChangeAspect="1"/>
          </p:cNvPicPr>
          <p:nvPr/>
        </p:nvPicPr>
        <p:blipFill>
          <a:blip r:embed="rId2"/>
          <a:stretch>
            <a:fillRect/>
          </a:stretch>
        </p:blipFill>
        <p:spPr>
          <a:xfrm>
            <a:off x="152400" y="1690688"/>
            <a:ext cx="685800" cy="685800"/>
          </a:xfrm>
          <a:prstGeom prst="rect">
            <a:avLst/>
          </a:prstGeom>
        </p:spPr>
      </p:pic>
    </p:spTree>
    <p:extLst>
      <p:ext uri="{BB962C8B-B14F-4D97-AF65-F5344CB8AC3E}">
        <p14:creationId xmlns:p14="http://schemas.microsoft.com/office/powerpoint/2010/main" val="872886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14F40974-9D68-1849-BAA7-0AFE939DCC4B}"/>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dirty="0">
                <a:solidFill>
                  <a:srgbClr val="FFFFFF"/>
                </a:solidFill>
                <a:latin typeface="+mj-lt"/>
              </a:rPr>
              <a:t>Economic Development</a:t>
            </a:r>
          </a:p>
        </p:txBody>
      </p:sp>
      <p:sp>
        <p:nvSpPr>
          <p:cNvPr id="5" name="Text Placeholder 4">
            <a:extLst>
              <a:ext uri="{FF2B5EF4-FFF2-40B4-BE49-F238E27FC236}">
                <a16:creationId xmlns:a16="http://schemas.microsoft.com/office/drawing/2014/main" xmlns="" id="{67016FE3-8CEF-1E4B-8262-8F40A7062A48}"/>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2000" dirty="0">
                <a:solidFill>
                  <a:srgbClr val="FFC000"/>
                </a:solidFill>
              </a:rPr>
              <a:t>HINGHAM MASTER PLAN INTERIM REPORT</a:t>
            </a:r>
          </a:p>
          <a:p>
            <a:r>
              <a:rPr lang="en-US" sz="2000" dirty="0">
                <a:solidFill>
                  <a:srgbClr val="FFC000"/>
                </a:solidFill>
              </a:rPr>
              <a:t>FEBRUARY 26, 2020</a:t>
            </a:r>
          </a:p>
        </p:txBody>
      </p:sp>
      <p:cxnSp>
        <p:nvCxnSpPr>
          <p:cNvPr id="17"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descr="A car parked on the side of a road&#10;&#10;Description automatically generated">
            <a:extLst>
              <a:ext uri="{FF2B5EF4-FFF2-40B4-BE49-F238E27FC236}">
                <a16:creationId xmlns:a16="http://schemas.microsoft.com/office/drawing/2014/main" xmlns="" id="{C9E935FD-DE66-0C4C-A33F-7FD97B730B09}"/>
              </a:ext>
            </a:extLst>
          </p:cNvPr>
          <p:cNvPicPr>
            <a:picLocks noChangeAspect="1"/>
          </p:cNvPicPr>
          <p:nvPr/>
        </p:nvPicPr>
        <p:blipFill rotWithShape="1">
          <a:blip r:embed="rId2"/>
          <a:srcRect t="21233" b="15515"/>
          <a:stretch/>
        </p:blipFill>
        <p:spPr>
          <a:xfrm>
            <a:off x="320040" y="-657645"/>
            <a:ext cx="11548872" cy="5479170"/>
          </a:xfrm>
          <a:prstGeom prst="rect">
            <a:avLst/>
          </a:prstGeom>
        </p:spPr>
      </p:pic>
    </p:spTree>
    <p:extLst>
      <p:ext uri="{BB962C8B-B14F-4D97-AF65-F5344CB8AC3E}">
        <p14:creationId xmlns:p14="http://schemas.microsoft.com/office/powerpoint/2010/main" val="3566490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96089-0E4F-6A41-8A7E-D2C848561C9C}"/>
              </a:ext>
            </a:extLst>
          </p:cNvPr>
          <p:cNvSpPr>
            <a:spLocks noGrp="1"/>
          </p:cNvSpPr>
          <p:nvPr>
            <p:ph type="title"/>
          </p:nvPr>
        </p:nvSpPr>
        <p:spPr/>
        <p:txBody>
          <a:bodyPr>
            <a:normAutofit/>
          </a:bodyPr>
          <a:lstStyle/>
          <a:p>
            <a:r>
              <a:rPr lang="en-US" dirty="0"/>
              <a:t>Labor force and employment</a:t>
            </a:r>
          </a:p>
        </p:txBody>
      </p:sp>
      <p:sp>
        <p:nvSpPr>
          <p:cNvPr id="3" name="Content Placeholder 2">
            <a:extLst>
              <a:ext uri="{FF2B5EF4-FFF2-40B4-BE49-F238E27FC236}">
                <a16:creationId xmlns:a16="http://schemas.microsoft.com/office/drawing/2014/main" xmlns="" id="{4189788C-E7E7-1B47-8B89-1D2FA3DAEA17}"/>
              </a:ext>
            </a:extLst>
          </p:cNvPr>
          <p:cNvSpPr>
            <a:spLocks noGrp="1"/>
          </p:cNvSpPr>
          <p:nvPr>
            <p:ph idx="1"/>
          </p:nvPr>
        </p:nvSpPr>
        <p:spPr>
          <a:xfrm>
            <a:off x="838200" y="1690688"/>
            <a:ext cx="10515600" cy="4646317"/>
          </a:xfrm>
        </p:spPr>
        <p:txBody>
          <a:bodyPr>
            <a:normAutofit fontScale="92500"/>
          </a:bodyPr>
          <a:lstStyle/>
          <a:p>
            <a:pPr marL="0" indent="0">
              <a:buNone/>
            </a:pPr>
            <a:r>
              <a:rPr lang="en-US" b="1" dirty="0"/>
              <a:t>There is a less-than-optimal “match” between Hingham’s highly educated labor force, the make-up of its employment base, and opportunities to work locally.</a:t>
            </a:r>
          </a:p>
          <a:p>
            <a:r>
              <a:rPr lang="en-US" dirty="0"/>
              <a:t>Hingham’s strongest industries are construction, retail, finance/ insurance, arts and entertainment, management of companies and enterprises, and to a lesser extent, professional services. All have </a:t>
            </a:r>
            <a:r>
              <a:rPr lang="en-US" b="1" i="1" dirty="0"/>
              <a:t>location quotients </a:t>
            </a:r>
            <a:r>
              <a:rPr lang="en-US" dirty="0"/>
              <a:t>over 1.50. </a:t>
            </a:r>
          </a:p>
          <a:p>
            <a:r>
              <a:rPr lang="en-US" dirty="0"/>
              <a:t>Most Hingham residents work in information, finance and real estate, prof. services. </a:t>
            </a:r>
          </a:p>
          <a:p>
            <a:r>
              <a:rPr lang="en-US" dirty="0"/>
              <a:t>Most local job growth happening in lower-wage employment.</a:t>
            </a:r>
          </a:p>
          <a:p>
            <a:r>
              <a:rPr lang="en-US" dirty="0"/>
              <a:t>Imbalance between jobs in Hingham and employment/wage needs of households. </a:t>
            </a:r>
          </a:p>
          <a:p>
            <a:r>
              <a:rPr lang="en-US" dirty="0"/>
              <a:t>Residents with the highest wage/salary earnings commute by public transportation. </a:t>
            </a:r>
          </a:p>
          <a:p>
            <a:r>
              <a:rPr lang="en-US" dirty="0"/>
              <a:t>Opportunities:</a:t>
            </a:r>
          </a:p>
          <a:p>
            <a:pPr lvl="1"/>
            <a:r>
              <a:rPr lang="en-US" dirty="0"/>
              <a:t>Tailor economic development strategies to align jobs and labor force.</a:t>
            </a:r>
          </a:p>
          <a:p>
            <a:pPr lvl="1"/>
            <a:r>
              <a:rPr lang="en-US" dirty="0"/>
              <a:t>Facilitate collaborative workspaces for self-employed and home-based workers. </a:t>
            </a:r>
          </a:p>
          <a:p>
            <a:endParaRPr lang="en-US" dirty="0"/>
          </a:p>
          <a:p>
            <a:endParaRPr lang="en-US" dirty="0"/>
          </a:p>
        </p:txBody>
      </p:sp>
      <p:pic>
        <p:nvPicPr>
          <p:cNvPr id="4" name="Picture 3" descr="A close up of a sign&#10;&#10;Description automatically generated">
            <a:extLst>
              <a:ext uri="{FF2B5EF4-FFF2-40B4-BE49-F238E27FC236}">
                <a16:creationId xmlns:a16="http://schemas.microsoft.com/office/drawing/2014/main" xmlns="" id="{44BF21E1-F7A8-BA43-85E4-70626D0FD09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1825625"/>
            <a:ext cx="685800" cy="684530"/>
          </a:xfrm>
          <a:prstGeom prst="rect">
            <a:avLst/>
          </a:prstGeom>
        </p:spPr>
      </p:pic>
      <p:pic>
        <p:nvPicPr>
          <p:cNvPr id="5" name="Picture 4" descr="A drawing of a cartoon character&#10;&#10;Description automatically generated">
            <a:extLst>
              <a:ext uri="{FF2B5EF4-FFF2-40B4-BE49-F238E27FC236}">
                <a16:creationId xmlns:a16="http://schemas.microsoft.com/office/drawing/2014/main" xmlns="" id="{FD9C703A-CD8D-664B-BC8B-16A18F37310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9225" y="2645092"/>
            <a:ext cx="688975" cy="688340"/>
          </a:xfrm>
          <a:prstGeom prst="rect">
            <a:avLst/>
          </a:prstGeom>
        </p:spPr>
      </p:pic>
    </p:spTree>
    <p:extLst>
      <p:ext uri="{BB962C8B-B14F-4D97-AF65-F5344CB8AC3E}">
        <p14:creationId xmlns:p14="http://schemas.microsoft.com/office/powerpoint/2010/main" val="1730200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51FAF-6681-1F4A-A9CB-11EB89C674D4}"/>
              </a:ext>
            </a:extLst>
          </p:cNvPr>
          <p:cNvSpPr>
            <a:spLocks noGrp="1"/>
          </p:cNvSpPr>
          <p:nvPr>
            <p:ph type="title"/>
          </p:nvPr>
        </p:nvSpPr>
        <p:spPr/>
        <p:txBody>
          <a:bodyPr/>
          <a:lstStyle/>
          <a:p>
            <a:r>
              <a:rPr lang="en-US" dirty="0"/>
              <a:t>South Hingham</a:t>
            </a:r>
          </a:p>
        </p:txBody>
      </p:sp>
      <p:sp>
        <p:nvSpPr>
          <p:cNvPr id="3" name="Content Placeholder 2">
            <a:extLst>
              <a:ext uri="{FF2B5EF4-FFF2-40B4-BE49-F238E27FC236}">
                <a16:creationId xmlns:a16="http://schemas.microsoft.com/office/drawing/2014/main" xmlns="" id="{E185DA2B-59FF-6B41-9B89-93AD80199B46}"/>
              </a:ext>
            </a:extLst>
          </p:cNvPr>
          <p:cNvSpPr>
            <a:spLocks noGrp="1"/>
          </p:cNvSpPr>
          <p:nvPr>
            <p:ph idx="1"/>
          </p:nvPr>
        </p:nvSpPr>
        <p:spPr>
          <a:xfrm>
            <a:off x="838200" y="1467293"/>
            <a:ext cx="10515600" cy="4805916"/>
          </a:xfrm>
        </p:spPr>
        <p:txBody>
          <a:bodyPr>
            <a:normAutofit fontScale="92500"/>
          </a:bodyPr>
          <a:lstStyle/>
          <a:p>
            <a:pPr marL="0" indent="0">
              <a:lnSpc>
                <a:spcPct val="100000"/>
              </a:lnSpc>
              <a:spcBef>
                <a:spcPts val="0"/>
              </a:spcBef>
              <a:buNone/>
            </a:pPr>
            <a:r>
              <a:rPr lang="en-US" b="1" dirty="0"/>
              <a:t>Hingham has potential for economic growth in South Hingham. Local planning has been done, and one of the Planning Board’s master plan goals is to “encourage high-quality commercial and mixed-use development in South Hingham and the Hingham Shipyard.” It seems that little has happened since South Hingham Study Group final report in 2017. </a:t>
            </a:r>
          </a:p>
          <a:p>
            <a:pPr>
              <a:lnSpc>
                <a:spcPct val="100000"/>
              </a:lnSpc>
              <a:spcBef>
                <a:spcPts val="0"/>
              </a:spcBef>
            </a:pPr>
            <a:r>
              <a:rPr lang="en-US" dirty="0"/>
              <a:t>The need for sewer in South Hingham has not been resolved. Public safety challenges exist, too. </a:t>
            </a:r>
          </a:p>
          <a:p>
            <a:pPr>
              <a:lnSpc>
                <a:spcPct val="100000"/>
              </a:lnSpc>
              <a:spcBef>
                <a:spcPts val="0"/>
              </a:spcBef>
            </a:pPr>
            <a:r>
              <a:rPr lang="en-US" dirty="0"/>
              <a:t>Master planning has been done to reposition South Shore Park as a mixed-use office-industrial center with housing, retail and services. </a:t>
            </a:r>
          </a:p>
          <a:p>
            <a:pPr>
              <a:lnSpc>
                <a:spcPct val="100000"/>
              </a:lnSpc>
              <a:spcBef>
                <a:spcPts val="0"/>
              </a:spcBef>
            </a:pPr>
            <a:r>
              <a:rPr lang="en-US" dirty="0"/>
              <a:t>There is opposition to more development in South Hingham. </a:t>
            </a:r>
          </a:p>
          <a:p>
            <a:pPr>
              <a:lnSpc>
                <a:spcPct val="100000"/>
              </a:lnSpc>
              <a:spcBef>
                <a:spcPts val="0"/>
              </a:spcBef>
            </a:pPr>
            <a:r>
              <a:rPr lang="en-US" dirty="0"/>
              <a:t>Opportunities:</a:t>
            </a:r>
          </a:p>
          <a:p>
            <a:pPr lvl="1">
              <a:lnSpc>
                <a:spcPct val="100000"/>
              </a:lnSpc>
              <a:spcBef>
                <a:spcPts val="0"/>
              </a:spcBef>
            </a:pPr>
            <a:r>
              <a:rPr lang="en-US" dirty="0"/>
              <a:t>Recognize South Hingham as critical direction needed for this Master Plan update.</a:t>
            </a:r>
          </a:p>
          <a:p>
            <a:pPr lvl="1">
              <a:lnSpc>
                <a:spcPct val="100000"/>
              </a:lnSpc>
              <a:spcBef>
                <a:spcPts val="0"/>
              </a:spcBef>
            </a:pPr>
            <a:r>
              <a:rPr lang="en-US" dirty="0"/>
              <a:t>Work with South Shore Chamber to facilitate consensus and determine a path forward for infrastructure, transportation, and regulatory reform for South Hingham. </a:t>
            </a:r>
          </a:p>
          <a:p>
            <a:pPr lvl="1">
              <a:lnSpc>
                <a:spcPct val="100000"/>
              </a:lnSpc>
              <a:spcBef>
                <a:spcPts val="0"/>
              </a:spcBef>
            </a:pPr>
            <a:r>
              <a:rPr lang="en-US" dirty="0"/>
              <a:t>Collaborate with neighboring Rockland to achieve mutual benefits. </a:t>
            </a:r>
          </a:p>
          <a:p>
            <a:pPr>
              <a:lnSpc>
                <a:spcPct val="100000"/>
              </a:lnSpc>
              <a:spcBef>
                <a:spcPts val="0"/>
              </a:spcBef>
            </a:pPr>
            <a:endParaRPr lang="en-US" dirty="0"/>
          </a:p>
          <a:p>
            <a:pPr>
              <a:lnSpc>
                <a:spcPct val="100000"/>
              </a:lnSpc>
              <a:spcBef>
                <a:spcPts val="0"/>
              </a:spcBef>
            </a:pPr>
            <a:endParaRPr lang="en-US" dirty="0"/>
          </a:p>
          <a:p>
            <a:pPr>
              <a:lnSpc>
                <a:spcPct val="100000"/>
              </a:lnSpc>
              <a:spcBef>
                <a:spcPts val="0"/>
              </a:spcBef>
            </a:pPr>
            <a:endParaRPr lang="en-US" dirty="0"/>
          </a:p>
          <a:p>
            <a:pPr>
              <a:lnSpc>
                <a:spcPct val="100000"/>
              </a:lnSpc>
              <a:spcBef>
                <a:spcPts val="0"/>
              </a:spcBef>
            </a:pPr>
            <a:endParaRPr lang="en-US" dirty="0"/>
          </a:p>
        </p:txBody>
      </p:sp>
      <p:pic>
        <p:nvPicPr>
          <p:cNvPr id="4" name="Picture 3">
            <a:extLst>
              <a:ext uri="{FF2B5EF4-FFF2-40B4-BE49-F238E27FC236}">
                <a16:creationId xmlns:a16="http://schemas.microsoft.com/office/drawing/2014/main" xmlns="" id="{3D8C7614-DAF0-3F42-B126-97B6AC461E0E}"/>
              </a:ext>
            </a:extLst>
          </p:cNvPr>
          <p:cNvPicPr>
            <a:picLocks noChangeAspect="1"/>
          </p:cNvPicPr>
          <p:nvPr/>
        </p:nvPicPr>
        <p:blipFill>
          <a:blip r:embed="rId2"/>
          <a:stretch>
            <a:fillRect/>
          </a:stretch>
        </p:blipFill>
        <p:spPr>
          <a:xfrm>
            <a:off x="152400" y="1467293"/>
            <a:ext cx="685800" cy="685800"/>
          </a:xfrm>
          <a:prstGeom prst="rect">
            <a:avLst/>
          </a:prstGeom>
        </p:spPr>
      </p:pic>
      <p:pic>
        <p:nvPicPr>
          <p:cNvPr id="5" name="Picture 4" descr="A drawing of a cartoon character&#10;&#10;Description automatically generated">
            <a:extLst>
              <a:ext uri="{FF2B5EF4-FFF2-40B4-BE49-F238E27FC236}">
                <a16:creationId xmlns:a16="http://schemas.microsoft.com/office/drawing/2014/main" xmlns="" id="{CE39A251-35F8-0E4D-9CEF-F7E6423B9A5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9225" y="2267766"/>
            <a:ext cx="688975" cy="688340"/>
          </a:xfrm>
          <a:prstGeom prst="rect">
            <a:avLst/>
          </a:prstGeom>
        </p:spPr>
      </p:pic>
      <p:pic>
        <p:nvPicPr>
          <p:cNvPr id="6" name="Picture 5" descr="A close up of a sign&#10;&#10;Description automatically generated">
            <a:extLst>
              <a:ext uri="{FF2B5EF4-FFF2-40B4-BE49-F238E27FC236}">
                <a16:creationId xmlns:a16="http://schemas.microsoft.com/office/drawing/2014/main" xmlns="" id="{152C9A4F-3216-C941-880D-5366D20B6855}"/>
              </a:ext>
            </a:extLst>
          </p:cNvPr>
          <p:cNvPicPr/>
          <p:nvPr/>
        </p:nvPicPr>
        <p:blipFill>
          <a:blip r:embed="rId4" cstate="print">
            <a:duotone>
              <a:srgbClr val="2E6C62">
                <a:shade val="45000"/>
                <a:satMod val="135000"/>
              </a:srgbClr>
              <a:prstClr val="white"/>
            </a:duotone>
            <a:extLst>
              <a:ext uri="{28A0092B-C50C-407E-A947-70E740481C1C}">
                <a14:useLocalDpi xmlns:a14="http://schemas.microsoft.com/office/drawing/2010/main" val="0"/>
              </a:ext>
            </a:extLst>
          </a:blip>
          <a:stretch>
            <a:fillRect/>
          </a:stretch>
        </p:blipFill>
        <p:spPr>
          <a:xfrm>
            <a:off x="153670" y="3066942"/>
            <a:ext cx="684530" cy="683895"/>
          </a:xfrm>
          <a:prstGeom prst="rect">
            <a:avLst/>
          </a:prstGeom>
        </p:spPr>
      </p:pic>
    </p:spTree>
    <p:extLst>
      <p:ext uri="{BB962C8B-B14F-4D97-AF65-F5344CB8AC3E}">
        <p14:creationId xmlns:p14="http://schemas.microsoft.com/office/powerpoint/2010/main" val="380856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D6148-FD68-F74D-A18B-B9042D390A1F}"/>
              </a:ext>
            </a:extLst>
          </p:cNvPr>
          <p:cNvSpPr>
            <a:spLocks noGrp="1"/>
          </p:cNvSpPr>
          <p:nvPr>
            <p:ph type="title"/>
          </p:nvPr>
        </p:nvSpPr>
        <p:spPr/>
        <p:txBody>
          <a:bodyPr/>
          <a:lstStyle/>
          <a:p>
            <a:r>
              <a:rPr lang="en-US" dirty="0"/>
              <a:t>Permit process</a:t>
            </a:r>
          </a:p>
        </p:txBody>
      </p:sp>
      <p:sp>
        <p:nvSpPr>
          <p:cNvPr id="3" name="Content Placeholder 2">
            <a:extLst>
              <a:ext uri="{FF2B5EF4-FFF2-40B4-BE49-F238E27FC236}">
                <a16:creationId xmlns:a16="http://schemas.microsoft.com/office/drawing/2014/main" xmlns="" id="{76D28FB2-4261-EB44-BE1C-78AA6587EE9D}"/>
              </a:ext>
            </a:extLst>
          </p:cNvPr>
          <p:cNvSpPr>
            <a:spLocks noGrp="1"/>
          </p:cNvSpPr>
          <p:nvPr>
            <p:ph idx="1"/>
          </p:nvPr>
        </p:nvSpPr>
        <p:spPr>
          <a:xfrm>
            <a:off x="838200" y="1467293"/>
            <a:ext cx="10515600" cy="5025582"/>
          </a:xfrm>
        </p:spPr>
        <p:txBody>
          <a:bodyPr>
            <a:normAutofit fontScale="92500" lnSpcReduction="10000"/>
          </a:bodyPr>
          <a:lstStyle/>
          <a:p>
            <a:pPr marL="0" indent="0">
              <a:buNone/>
            </a:pPr>
            <a:r>
              <a:rPr lang="en-US" b="1" dirty="0"/>
              <a:t>When it comes to the permitting process, Hingham is not regarded as a “business-friendly” town. </a:t>
            </a:r>
          </a:p>
          <a:p>
            <a:r>
              <a:rPr lang="en-US" dirty="0"/>
              <a:t>Complaints: slow and unpredictable process, Town has high but unrealistic expectations, boards listen too much to residents. </a:t>
            </a:r>
          </a:p>
          <a:p>
            <a:r>
              <a:rPr lang="en-US" dirty="0"/>
              <a:t>Zoning is sometimes convoluted/difficult to follow and understand/poorly written. </a:t>
            </a:r>
          </a:p>
          <a:p>
            <a:r>
              <a:rPr lang="en-US" dirty="0"/>
              <a:t>Opportunities:</a:t>
            </a:r>
          </a:p>
          <a:p>
            <a:r>
              <a:rPr lang="en-US" dirty="0"/>
              <a:t>Review division of responsibilities/shared or overlapping jurisdiction </a:t>
            </a:r>
          </a:p>
          <a:p>
            <a:pPr lvl="1"/>
            <a:r>
              <a:rPr lang="en-US" dirty="0"/>
              <a:t>Focus group with developers, attorneys, and engineers/architects to understand their experiences with Hingham’s approval process – a permitting “self-assessment” process </a:t>
            </a:r>
          </a:p>
          <a:p>
            <a:pPr lvl="1"/>
            <a:r>
              <a:rPr lang="en-US" dirty="0"/>
              <a:t>Survey “best practices” in permitting</a:t>
            </a:r>
          </a:p>
          <a:p>
            <a:pPr lvl="1"/>
            <a:r>
              <a:rPr lang="en-US" dirty="0"/>
              <a:t>Consider options to streamline or consolidate permitting </a:t>
            </a:r>
          </a:p>
          <a:p>
            <a:pPr lvl="1"/>
            <a:r>
              <a:rPr lang="en-US" dirty="0"/>
              <a:t>Review administrative rules and regulations, applications, and procedures from an applicant’s perspective</a:t>
            </a:r>
          </a:p>
          <a:p>
            <a:pPr lvl="1"/>
            <a:r>
              <a:rPr lang="en-US" dirty="0"/>
              <a:t>Update the Zoning Bylaw</a:t>
            </a:r>
          </a:p>
          <a:p>
            <a:endParaRPr lang="en-US" dirty="0"/>
          </a:p>
          <a:p>
            <a:endParaRPr lang="en-US" dirty="0"/>
          </a:p>
        </p:txBody>
      </p:sp>
      <p:pic>
        <p:nvPicPr>
          <p:cNvPr id="4" name="Picture 3">
            <a:extLst>
              <a:ext uri="{FF2B5EF4-FFF2-40B4-BE49-F238E27FC236}">
                <a16:creationId xmlns:a16="http://schemas.microsoft.com/office/drawing/2014/main" xmlns="" id="{848BF3C7-87B7-BE41-ADB0-D1092CA14A3A}"/>
              </a:ext>
            </a:extLst>
          </p:cNvPr>
          <p:cNvPicPr>
            <a:picLocks noChangeAspect="1"/>
          </p:cNvPicPr>
          <p:nvPr/>
        </p:nvPicPr>
        <p:blipFill>
          <a:blip r:embed="rId2"/>
          <a:stretch>
            <a:fillRect/>
          </a:stretch>
        </p:blipFill>
        <p:spPr>
          <a:xfrm>
            <a:off x="152400" y="1467293"/>
            <a:ext cx="685800" cy="685800"/>
          </a:xfrm>
          <a:prstGeom prst="rect">
            <a:avLst/>
          </a:prstGeom>
        </p:spPr>
      </p:pic>
    </p:spTree>
    <p:extLst>
      <p:ext uri="{BB962C8B-B14F-4D97-AF65-F5344CB8AC3E}">
        <p14:creationId xmlns:p14="http://schemas.microsoft.com/office/powerpoint/2010/main" val="3876112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51ACA0-7F0C-7A45-B3A5-610E031EA4EB}"/>
              </a:ext>
            </a:extLst>
          </p:cNvPr>
          <p:cNvSpPr>
            <a:spLocks noGrp="1"/>
          </p:cNvSpPr>
          <p:nvPr>
            <p:ph type="title"/>
          </p:nvPr>
        </p:nvSpPr>
        <p:spPr/>
        <p:txBody>
          <a:bodyPr/>
          <a:lstStyle/>
          <a:p>
            <a:r>
              <a:rPr lang="en-US" dirty="0"/>
              <a:t>Downtown Hingham</a:t>
            </a:r>
          </a:p>
        </p:txBody>
      </p:sp>
      <p:sp>
        <p:nvSpPr>
          <p:cNvPr id="3" name="Content Placeholder 2">
            <a:extLst>
              <a:ext uri="{FF2B5EF4-FFF2-40B4-BE49-F238E27FC236}">
                <a16:creationId xmlns:a16="http://schemas.microsoft.com/office/drawing/2014/main" xmlns="" id="{3F5BE9AD-A6C6-714A-A7F1-88BAFFF9816F}"/>
              </a:ext>
            </a:extLst>
          </p:cNvPr>
          <p:cNvSpPr>
            <a:spLocks noGrp="1"/>
          </p:cNvSpPr>
          <p:nvPr>
            <p:ph idx="1"/>
          </p:nvPr>
        </p:nvSpPr>
        <p:spPr>
          <a:xfrm>
            <a:off x="838200" y="1690688"/>
            <a:ext cx="10515600" cy="4802187"/>
          </a:xfrm>
        </p:spPr>
        <p:txBody>
          <a:bodyPr>
            <a:normAutofit lnSpcReduction="10000"/>
          </a:bodyPr>
          <a:lstStyle/>
          <a:p>
            <a:pPr marL="0" indent="0">
              <a:buNone/>
            </a:pPr>
            <a:r>
              <a:rPr lang="en-US" b="1" dirty="0"/>
              <a:t>As one commenter said at a core assessment meeting, “Downtown Hingham is nice, but it isn’t extraordinary.”</a:t>
            </a:r>
          </a:p>
          <a:p>
            <a:r>
              <a:rPr lang="en-US" dirty="0"/>
              <a:t>Attractive buildings, historic charm, walkable design, but –</a:t>
            </a:r>
          </a:p>
          <a:p>
            <a:r>
              <a:rPr lang="en-US" dirty="0"/>
              <a:t>Limited/fragmented connectivity with the waterfront </a:t>
            </a:r>
          </a:p>
          <a:p>
            <a:r>
              <a:rPr lang="en-US" dirty="0"/>
              <a:t>Perceived shortage of parking</a:t>
            </a:r>
          </a:p>
          <a:p>
            <a:r>
              <a:rPr lang="en-US" dirty="0"/>
              <a:t>Conflicts between traffic speeds and pedestrian safety</a:t>
            </a:r>
          </a:p>
          <a:p>
            <a:r>
              <a:rPr lang="en-US" dirty="0"/>
              <a:t>High rents and ability of small, traditional downtown establishments to survive</a:t>
            </a:r>
          </a:p>
          <a:p>
            <a:r>
              <a:rPr lang="en-US" dirty="0"/>
              <a:t>How much housing should be encouraged or even allowed?</a:t>
            </a:r>
          </a:p>
          <a:p>
            <a:r>
              <a:rPr lang="en-US" dirty="0"/>
              <a:t>Opportunities:</a:t>
            </a:r>
          </a:p>
          <a:p>
            <a:pPr lvl="1"/>
            <a:r>
              <a:rPr lang="en-US" dirty="0"/>
              <a:t>Downtown/Hingham Harbor Master Plan (with MAPC) </a:t>
            </a:r>
          </a:p>
          <a:p>
            <a:pPr lvl="1"/>
            <a:r>
              <a:rPr lang="en-US" dirty="0"/>
              <a:t>Resist temptation to over-regulate commercial space in mixed-use buildings</a:t>
            </a:r>
          </a:p>
          <a:p>
            <a:pPr lvl="1"/>
            <a:r>
              <a:rPr lang="en-US" dirty="0"/>
              <a:t>Parking management plan for the downtown area</a:t>
            </a:r>
          </a:p>
          <a:p>
            <a:endParaRPr lang="en-US" dirty="0"/>
          </a:p>
          <a:p>
            <a:endParaRPr lang="en-US" dirty="0"/>
          </a:p>
        </p:txBody>
      </p:sp>
      <p:pic>
        <p:nvPicPr>
          <p:cNvPr id="4" name="Picture 3">
            <a:extLst>
              <a:ext uri="{FF2B5EF4-FFF2-40B4-BE49-F238E27FC236}">
                <a16:creationId xmlns:a16="http://schemas.microsoft.com/office/drawing/2014/main" xmlns="" id="{BE6790AC-5B78-5841-A79C-A840E5D142F6}"/>
              </a:ext>
            </a:extLst>
          </p:cNvPr>
          <p:cNvPicPr>
            <a:picLocks noChangeAspect="1"/>
          </p:cNvPicPr>
          <p:nvPr/>
        </p:nvPicPr>
        <p:blipFill>
          <a:blip r:embed="rId2"/>
          <a:stretch>
            <a:fillRect/>
          </a:stretch>
        </p:blipFill>
        <p:spPr>
          <a:xfrm>
            <a:off x="152400" y="1690688"/>
            <a:ext cx="685800" cy="685800"/>
          </a:xfrm>
          <a:prstGeom prst="rect">
            <a:avLst/>
          </a:prstGeom>
        </p:spPr>
      </p:pic>
      <p:pic>
        <p:nvPicPr>
          <p:cNvPr id="5" name="Picture 4" descr="A close up of a sign&#10;&#10;Description automatically generated">
            <a:extLst>
              <a:ext uri="{FF2B5EF4-FFF2-40B4-BE49-F238E27FC236}">
                <a16:creationId xmlns:a16="http://schemas.microsoft.com/office/drawing/2014/main" xmlns="" id="{3B44A459-9E0C-D14C-871F-54AC9F29567E}"/>
              </a:ext>
            </a:extLst>
          </p:cNvPr>
          <p:cNvPicPr/>
          <p:nvPr/>
        </p:nvPicPr>
        <p:blipFill>
          <a:blip r:embed="rId3" cstate="print">
            <a:duotone>
              <a:srgbClr val="2E6C62">
                <a:shade val="45000"/>
                <a:satMod val="135000"/>
              </a:srgbClr>
              <a:prstClr val="white"/>
            </a:duotone>
            <a:extLst>
              <a:ext uri="{28A0092B-C50C-407E-A947-70E740481C1C}">
                <a14:useLocalDpi xmlns:a14="http://schemas.microsoft.com/office/drawing/2010/main" val="0"/>
              </a:ext>
            </a:extLst>
          </a:blip>
          <a:stretch>
            <a:fillRect/>
          </a:stretch>
        </p:blipFill>
        <p:spPr>
          <a:xfrm>
            <a:off x="153670" y="2555751"/>
            <a:ext cx="684530" cy="683895"/>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xmlns="" id="{459994AC-2268-E44D-B260-70EF872834C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9225" y="3357881"/>
            <a:ext cx="688975" cy="688340"/>
          </a:xfrm>
          <a:prstGeom prst="rect">
            <a:avLst/>
          </a:prstGeom>
        </p:spPr>
      </p:pic>
    </p:spTree>
    <p:extLst>
      <p:ext uri="{BB962C8B-B14F-4D97-AF65-F5344CB8AC3E}">
        <p14:creationId xmlns:p14="http://schemas.microsoft.com/office/powerpoint/2010/main" val="1168688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5FEB2-373C-6848-9ADC-C43C940B7BA0}"/>
              </a:ext>
            </a:extLst>
          </p:cNvPr>
          <p:cNvSpPr>
            <a:spLocks noGrp="1"/>
          </p:cNvSpPr>
          <p:nvPr>
            <p:ph type="title"/>
          </p:nvPr>
        </p:nvSpPr>
        <p:spPr/>
        <p:txBody>
          <a:bodyPr/>
          <a:lstStyle/>
          <a:p>
            <a:r>
              <a:rPr lang="en-US" dirty="0"/>
              <a:t>Long-term trends in retail development</a:t>
            </a:r>
          </a:p>
        </p:txBody>
      </p:sp>
      <p:sp>
        <p:nvSpPr>
          <p:cNvPr id="3" name="Content Placeholder 2">
            <a:extLst>
              <a:ext uri="{FF2B5EF4-FFF2-40B4-BE49-F238E27FC236}">
                <a16:creationId xmlns:a16="http://schemas.microsoft.com/office/drawing/2014/main" xmlns="" id="{1C5944E4-58E8-9940-A06E-E172669FE7B4}"/>
              </a:ext>
            </a:extLst>
          </p:cNvPr>
          <p:cNvSpPr>
            <a:spLocks noGrp="1"/>
          </p:cNvSpPr>
          <p:nvPr>
            <p:ph idx="1"/>
          </p:nvPr>
        </p:nvSpPr>
        <p:spPr>
          <a:xfrm>
            <a:off x="838200" y="1690688"/>
            <a:ext cx="10515600" cy="4802187"/>
          </a:xfrm>
        </p:spPr>
        <p:txBody>
          <a:bodyPr>
            <a:normAutofit lnSpcReduction="10000"/>
          </a:bodyPr>
          <a:lstStyle/>
          <a:p>
            <a:pPr marL="0" indent="0">
              <a:buNone/>
            </a:pPr>
            <a:r>
              <a:rPr lang="en-US" b="1" dirty="0"/>
              <a:t>Hingham has two significant retail centers with national brands – Derby Street and the Shipyard – but retail is under pressure everywhere, due in part to overstored markets and in part to online shopping.</a:t>
            </a:r>
            <a:r>
              <a:rPr lang="en-US" dirty="0"/>
              <a:t> </a:t>
            </a:r>
          </a:p>
          <a:p>
            <a:r>
              <a:rPr lang="en-US" dirty="0"/>
              <a:t>Re-invention of Hanover Mall: example of regional challenges </a:t>
            </a:r>
          </a:p>
          <a:p>
            <a:r>
              <a:rPr lang="en-US" dirty="0"/>
              <a:t>Other changes around Hingham: potential Chapter 40R at Queen Anne’s Corner and planning in Weymouth to catalyze investment along Bridge Street. </a:t>
            </a:r>
          </a:p>
          <a:p>
            <a:r>
              <a:rPr lang="en-US" dirty="0"/>
              <a:t>Opportunities:</a:t>
            </a:r>
          </a:p>
          <a:p>
            <a:pPr lvl="1"/>
            <a:r>
              <a:rPr lang="en-US" dirty="0"/>
              <a:t>Be alert to the transformation of retail centers to mixed-use developments and their potential impact on Hingham’s economy </a:t>
            </a:r>
          </a:p>
          <a:p>
            <a:pPr lvl="1"/>
            <a:r>
              <a:rPr lang="en-US" dirty="0"/>
              <a:t>Redevelopment, intensification of use, and mix of uses in South Hingham and further concentration of housing near the Shipyard</a:t>
            </a:r>
          </a:p>
          <a:p>
            <a:pPr lvl="1"/>
            <a:r>
              <a:rPr lang="en-US" dirty="0"/>
              <a:t>Consider options for form-based code over traditional zoning, especially in South Hingham, as a strategy to facilitate market-driven development</a:t>
            </a:r>
          </a:p>
          <a:p>
            <a:endParaRPr lang="en-US" dirty="0"/>
          </a:p>
          <a:p>
            <a:endParaRPr lang="en-US" dirty="0"/>
          </a:p>
        </p:txBody>
      </p:sp>
      <p:pic>
        <p:nvPicPr>
          <p:cNvPr id="4" name="Picture 3">
            <a:extLst>
              <a:ext uri="{FF2B5EF4-FFF2-40B4-BE49-F238E27FC236}">
                <a16:creationId xmlns:a16="http://schemas.microsoft.com/office/drawing/2014/main" xmlns="" id="{B06D74B2-D39C-FE47-8D8C-2A30903045CB}"/>
              </a:ext>
            </a:extLst>
          </p:cNvPr>
          <p:cNvPicPr>
            <a:picLocks noChangeAspect="1"/>
          </p:cNvPicPr>
          <p:nvPr/>
        </p:nvPicPr>
        <p:blipFill>
          <a:blip r:embed="rId2"/>
          <a:stretch>
            <a:fillRect/>
          </a:stretch>
        </p:blipFill>
        <p:spPr>
          <a:xfrm>
            <a:off x="152400" y="1690688"/>
            <a:ext cx="685800" cy="685800"/>
          </a:xfrm>
          <a:prstGeom prst="rect">
            <a:avLst/>
          </a:prstGeom>
        </p:spPr>
      </p:pic>
    </p:spTree>
    <p:extLst>
      <p:ext uri="{BB962C8B-B14F-4D97-AF65-F5344CB8AC3E}">
        <p14:creationId xmlns:p14="http://schemas.microsoft.com/office/powerpoint/2010/main" val="752553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B88FCA9-DE69-9642-A29D-569C172D583B}"/>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800">
                <a:solidFill>
                  <a:srgbClr val="FFFFFF"/>
                </a:solidFill>
                <a:latin typeface="+mj-lt"/>
              </a:rPr>
              <a:t>Questions?</a:t>
            </a:r>
          </a:p>
        </p:txBody>
      </p:sp>
      <p:sp>
        <p:nvSpPr>
          <p:cNvPr id="3" name="Text Placeholder 2">
            <a:extLst>
              <a:ext uri="{FF2B5EF4-FFF2-40B4-BE49-F238E27FC236}">
                <a16:creationId xmlns:a16="http://schemas.microsoft.com/office/drawing/2014/main" xmlns="" id="{FC6A000B-24D2-504A-BDBF-4E42D2F165BB}"/>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1800" dirty="0">
                <a:solidFill>
                  <a:srgbClr val="FFC000"/>
                </a:solidFill>
              </a:rPr>
              <a:t>HINGHAM MASTER PLAN INTERIM REPORT</a:t>
            </a:r>
          </a:p>
          <a:p>
            <a:r>
              <a:rPr lang="en-US" sz="1800" dirty="0">
                <a:solidFill>
                  <a:srgbClr val="FFC000"/>
                </a:solidFill>
              </a:rPr>
              <a:t>FEBRUARY 26, 2020</a:t>
            </a:r>
          </a:p>
        </p:txBody>
      </p:sp>
      <p:pic>
        <p:nvPicPr>
          <p:cNvPr id="5" name="Picture 4" descr="A store filled with lots of fresh produce&#10;&#10;Description automatically generated">
            <a:extLst>
              <a:ext uri="{FF2B5EF4-FFF2-40B4-BE49-F238E27FC236}">
                <a16:creationId xmlns:a16="http://schemas.microsoft.com/office/drawing/2014/main" xmlns="" id="{740C34E4-C01A-D04C-A998-42D190EFA5AC}"/>
              </a:ext>
            </a:extLst>
          </p:cNvPr>
          <p:cNvPicPr>
            <a:picLocks noChangeAspect="1"/>
          </p:cNvPicPr>
          <p:nvPr/>
        </p:nvPicPr>
        <p:blipFill rotWithShape="1">
          <a:blip r:embed="rId2"/>
          <a:srcRect t="31395" r="-1" b="17087"/>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275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14F40974-9D68-1849-BAA7-0AFE939DCC4B}"/>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dirty="0">
                <a:solidFill>
                  <a:srgbClr val="FFFFFF"/>
                </a:solidFill>
                <a:latin typeface="+mj-lt"/>
              </a:rPr>
              <a:t>Sustainability, Water &amp; Energy Use</a:t>
            </a:r>
          </a:p>
        </p:txBody>
      </p:sp>
      <p:sp>
        <p:nvSpPr>
          <p:cNvPr id="5" name="Text Placeholder 4">
            <a:extLst>
              <a:ext uri="{FF2B5EF4-FFF2-40B4-BE49-F238E27FC236}">
                <a16:creationId xmlns:a16="http://schemas.microsoft.com/office/drawing/2014/main" xmlns="" id="{67016FE3-8CEF-1E4B-8262-8F40A7062A48}"/>
              </a:ext>
            </a:extLst>
          </p:cNvPr>
          <p:cNvSpPr>
            <a:spLocks noGrp="1"/>
          </p:cNvSpPr>
          <p:nvPr>
            <p:ph type="body" idx="1"/>
          </p:nvPr>
        </p:nvSpPr>
        <p:spPr>
          <a:xfrm>
            <a:off x="8602119" y="5091763"/>
            <a:ext cx="2871195" cy="1264587"/>
          </a:xfrm>
        </p:spPr>
        <p:txBody>
          <a:bodyPr vert="horz" lIns="91440" tIns="45720" rIns="91440" bIns="45720" rtlCol="0" anchor="ctr">
            <a:normAutofit/>
          </a:bodyPr>
          <a:lstStyle/>
          <a:p>
            <a:r>
              <a:rPr lang="en-US" sz="2000" dirty="0">
                <a:solidFill>
                  <a:srgbClr val="FFC000"/>
                </a:solidFill>
              </a:rPr>
              <a:t>HINGHAM MASTER PLAN INTERIM REPORT</a:t>
            </a:r>
          </a:p>
          <a:p>
            <a:r>
              <a:rPr lang="en-US" sz="2000" dirty="0">
                <a:solidFill>
                  <a:srgbClr val="FFC000"/>
                </a:solidFill>
              </a:rPr>
              <a:t>FEBRUARY 26, 2020</a:t>
            </a:r>
          </a:p>
        </p:txBody>
      </p:sp>
      <p:pic>
        <p:nvPicPr>
          <p:cNvPr id="7" name="Picture 6">
            <a:extLst>
              <a:ext uri="{FF2B5EF4-FFF2-40B4-BE49-F238E27FC236}">
                <a16:creationId xmlns:a16="http://schemas.microsoft.com/office/drawing/2014/main" xmlns="" id="{2D89FA74-E02C-184B-BC58-E66015C388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039" y="253093"/>
            <a:ext cx="11548873" cy="4457338"/>
          </a:xfrm>
          <a:prstGeom prst="rect">
            <a:avLst/>
          </a:prstGeom>
        </p:spPr>
      </p:pic>
      <p:cxnSp>
        <p:nvCxnSpPr>
          <p:cNvPr id="17" name="Straight Connector 13">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21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Protecting natural resources from sea level rise</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p:txBody>
          <a:bodyPr>
            <a:normAutofit lnSpcReduction="10000"/>
          </a:bodyPr>
          <a:lstStyle/>
          <a:p>
            <a:pPr marL="0" indent="0">
              <a:buNone/>
            </a:pPr>
            <a:r>
              <a:rPr lang="en-US" b="1" dirty="0"/>
              <a:t>There are many environmental vulnerabilities related to climate change and sea-level rise (particularly storm surge and coastal erosion/shoreline change) that must be addressed during the life of the Master Plan.</a:t>
            </a:r>
          </a:p>
          <a:p>
            <a:r>
              <a:rPr lang="en-US" dirty="0"/>
              <a:t>Quality and availability of ground and surface water supply is at risk</a:t>
            </a:r>
          </a:p>
          <a:p>
            <a:r>
              <a:rPr lang="en-US" dirty="0"/>
              <a:t>Open space and forests are vulnerable to flooding, severe storms, and drought</a:t>
            </a:r>
          </a:p>
          <a:p>
            <a:r>
              <a:rPr lang="en-US" dirty="0"/>
              <a:t>Rising waters could leach pollutants from the transfer station </a:t>
            </a:r>
          </a:p>
          <a:p>
            <a:r>
              <a:rPr lang="en-US" dirty="0"/>
              <a:t>Town can aggressively seek State, Federal, and Local grants and financing to:</a:t>
            </a:r>
          </a:p>
          <a:p>
            <a:pPr lvl="1"/>
            <a:r>
              <a:rPr lang="en-US" dirty="0"/>
              <a:t>Identify additional sources of water supply and emergency water distribution</a:t>
            </a:r>
          </a:p>
          <a:p>
            <a:pPr lvl="1"/>
            <a:r>
              <a:rPr lang="en-US" dirty="0"/>
              <a:t>Pursue projects that improve tidal flow from Hingham Harbor</a:t>
            </a:r>
          </a:p>
          <a:p>
            <a:pPr lvl="1"/>
            <a:r>
              <a:rPr lang="en-US" dirty="0"/>
              <a:t>Pursue pilot green resilience projects around Beal Cove to absorb more flood waters/sea level rise, such as marsh expansion or living shorelines </a:t>
            </a:r>
          </a:p>
          <a:p>
            <a:pPr lvl="2"/>
            <a:endParaRPr lang="en-US" dirty="0"/>
          </a:p>
          <a:p>
            <a:pPr lvl="1"/>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xmlns="" id="{9A01E29E-76AD-9A44-8FF8-A43B2E4C7709}"/>
              </a:ext>
            </a:extLst>
          </p:cNvPr>
          <p:cNvPicPr>
            <a:picLocks noChangeAspect="1"/>
          </p:cNvPicPr>
          <p:nvPr/>
        </p:nvPicPr>
        <p:blipFill>
          <a:blip r:embed="rId2"/>
          <a:stretch>
            <a:fillRect/>
          </a:stretch>
        </p:blipFill>
        <p:spPr>
          <a:xfrm>
            <a:off x="124691" y="1825625"/>
            <a:ext cx="685800" cy="685800"/>
          </a:xfrm>
          <a:prstGeom prst="rect">
            <a:avLst/>
          </a:prstGeom>
        </p:spPr>
      </p:pic>
    </p:spTree>
    <p:extLst>
      <p:ext uri="{BB962C8B-B14F-4D97-AF65-F5344CB8AC3E}">
        <p14:creationId xmlns:p14="http://schemas.microsoft.com/office/powerpoint/2010/main" val="162019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Protecting infrastructure from sea level rise</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p:txBody>
          <a:bodyPr>
            <a:normAutofit lnSpcReduction="10000"/>
          </a:bodyPr>
          <a:lstStyle/>
          <a:p>
            <a:pPr marL="0" indent="0">
              <a:buNone/>
            </a:pPr>
            <a:r>
              <a:rPr lang="en-US" b="1" dirty="0"/>
              <a:t>There are many infrastructure resources vulnerable to climate change and sea-level rise (particularly storm surge and coastal erosion/shoreline change) that must be addressed during the life of the Master Plan.</a:t>
            </a:r>
          </a:p>
          <a:p>
            <a:r>
              <a:rPr lang="en-US" dirty="0"/>
              <a:t>Sewer pump stations vulnerable to inland/coastal flooding</a:t>
            </a:r>
          </a:p>
          <a:p>
            <a:r>
              <a:rPr lang="en-US" dirty="0"/>
              <a:t>Foster Elementary School vulnerable to flooding</a:t>
            </a:r>
          </a:p>
          <a:p>
            <a:r>
              <a:rPr lang="en-US" dirty="0"/>
              <a:t>Many roadways and rail routes important for emergency access and evacuation are vulnerable to flooding, such as Rte. 3A, </a:t>
            </a:r>
            <a:r>
              <a:rPr lang="en-US" dirty="0" err="1"/>
              <a:t>G.W.Blvd</a:t>
            </a:r>
            <a:r>
              <a:rPr lang="en-US" dirty="0"/>
              <a:t>, Rockland St., and MBTA</a:t>
            </a:r>
          </a:p>
          <a:p>
            <a:r>
              <a:rPr lang="en-US" dirty="0"/>
              <a:t>Town can aggressively seek State, Federal, and Local grants and financing to:</a:t>
            </a:r>
          </a:p>
          <a:p>
            <a:pPr lvl="1"/>
            <a:r>
              <a:rPr lang="en-US" dirty="0"/>
              <a:t>Implement resiliency improvements to sewer pump stations </a:t>
            </a:r>
          </a:p>
          <a:p>
            <a:pPr lvl="1"/>
            <a:r>
              <a:rPr lang="en-US" dirty="0"/>
              <a:t>Develop an emergency student relocation plan for Foster Elementary and make long term plans to replace the building</a:t>
            </a:r>
          </a:p>
          <a:p>
            <a:pPr lvl="1"/>
            <a:r>
              <a:rPr lang="en-US" dirty="0"/>
              <a:t>Raise roadway levels and implement existing disaster mitigation plans</a:t>
            </a:r>
          </a:p>
          <a:p>
            <a:pPr lvl="2"/>
            <a:endParaRPr lang="en-US" dirty="0"/>
          </a:p>
          <a:p>
            <a:pPr lvl="1"/>
            <a:endParaRPr lang="en-US" dirty="0"/>
          </a:p>
          <a:p>
            <a:pPr lvl="1"/>
            <a:endParaRPr lang="en-US" dirty="0"/>
          </a:p>
          <a:p>
            <a:pPr lvl="1"/>
            <a:endParaRPr lang="en-US" dirty="0"/>
          </a:p>
        </p:txBody>
      </p:sp>
      <p:pic>
        <p:nvPicPr>
          <p:cNvPr id="4" name="Picture 3" descr="A close up of a clock&#10;&#10;Description automatically generated">
            <a:extLst>
              <a:ext uri="{FF2B5EF4-FFF2-40B4-BE49-F238E27FC236}">
                <a16:creationId xmlns:a16="http://schemas.microsoft.com/office/drawing/2014/main" xmlns="" id="{F280CB47-8EEB-8141-8659-5C9273EB7D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825625"/>
            <a:ext cx="686435" cy="685800"/>
          </a:xfrm>
          <a:prstGeom prst="rect">
            <a:avLst/>
          </a:prstGeom>
        </p:spPr>
      </p:pic>
    </p:spTree>
    <p:extLst>
      <p:ext uri="{BB962C8B-B14F-4D97-AF65-F5344CB8AC3E}">
        <p14:creationId xmlns:p14="http://schemas.microsoft.com/office/powerpoint/2010/main" val="224728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Achieving energy reduction goals</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p:txBody>
          <a:bodyPr>
            <a:normAutofit lnSpcReduction="10000"/>
          </a:bodyPr>
          <a:lstStyle/>
          <a:p>
            <a:pPr marL="0" indent="0">
              <a:buNone/>
            </a:pPr>
            <a:r>
              <a:rPr lang="en-US" b="1" dirty="0"/>
              <a:t>Hingham has the opportunity to lead by example in reducing energy consumption, influencing the actions of local residents and business owners.</a:t>
            </a:r>
          </a:p>
          <a:p>
            <a:r>
              <a:rPr lang="en-US" dirty="0"/>
              <a:t>The Hingham Energy Action Committee is actively exploring options for reaching Carbon Neutrality</a:t>
            </a:r>
          </a:p>
          <a:p>
            <a:r>
              <a:rPr lang="en-US" dirty="0"/>
              <a:t>Hingham has identified which of its buildings and vehicles consume the most energy and steps for reducing this energy use</a:t>
            </a:r>
          </a:p>
          <a:p>
            <a:r>
              <a:rPr lang="en-US" dirty="0"/>
              <a:t>Many residents and business owners already support “going green.”</a:t>
            </a:r>
          </a:p>
          <a:p>
            <a:r>
              <a:rPr lang="en-US" dirty="0"/>
              <a:t>Town can aggressively seek State, Federal, and Local grants and financing to:</a:t>
            </a:r>
          </a:p>
          <a:p>
            <a:pPr lvl="1"/>
            <a:r>
              <a:rPr lang="en-US" dirty="0"/>
              <a:t>Implement energy efficiency upgrades in all public buildings</a:t>
            </a:r>
          </a:p>
          <a:p>
            <a:pPr lvl="1"/>
            <a:r>
              <a:rPr lang="en-US" dirty="0"/>
              <a:t>More aggressively seek energy efficient alternatives for Town vehicles</a:t>
            </a:r>
          </a:p>
          <a:p>
            <a:pPr lvl="1"/>
            <a:r>
              <a:rPr lang="en-US" dirty="0"/>
              <a:t>Start an education campaign for Town employees and the public on individual behaviors that can reduce energy use</a:t>
            </a:r>
          </a:p>
          <a:p>
            <a:pPr lvl="2"/>
            <a:endParaRPr lang="en-US" dirty="0"/>
          </a:p>
          <a:p>
            <a:pPr lvl="1"/>
            <a:endParaRPr lang="en-US" dirty="0"/>
          </a:p>
          <a:p>
            <a:pPr lvl="1"/>
            <a:endParaRPr lang="en-US" dirty="0"/>
          </a:p>
          <a:p>
            <a:pPr lvl="1"/>
            <a:endParaRPr lang="en-US" dirty="0"/>
          </a:p>
        </p:txBody>
      </p:sp>
      <p:pic>
        <p:nvPicPr>
          <p:cNvPr id="4" name="Picture 3" descr="A close up of a clock&#10;&#10;Description automatically generated">
            <a:extLst>
              <a:ext uri="{FF2B5EF4-FFF2-40B4-BE49-F238E27FC236}">
                <a16:creationId xmlns:a16="http://schemas.microsoft.com/office/drawing/2014/main" xmlns="" id="{C5256722-458F-5048-8C20-6F13CA53C88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1765" y="1825625"/>
            <a:ext cx="686435" cy="685800"/>
          </a:xfrm>
          <a:prstGeom prst="rect">
            <a:avLst/>
          </a:prstGeom>
        </p:spPr>
      </p:pic>
    </p:spTree>
    <p:extLst>
      <p:ext uri="{BB962C8B-B14F-4D97-AF65-F5344CB8AC3E}">
        <p14:creationId xmlns:p14="http://schemas.microsoft.com/office/powerpoint/2010/main" val="126657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5C842-72D2-C648-B6F0-674028B0E3C4}"/>
              </a:ext>
            </a:extLst>
          </p:cNvPr>
          <p:cNvSpPr>
            <a:spLocks noGrp="1"/>
          </p:cNvSpPr>
          <p:nvPr>
            <p:ph type="title"/>
          </p:nvPr>
        </p:nvSpPr>
        <p:spPr/>
        <p:txBody>
          <a:bodyPr/>
          <a:lstStyle/>
          <a:p>
            <a:r>
              <a:rPr lang="en-US" dirty="0"/>
              <a:t>Expanding policies on renewable energy</a:t>
            </a:r>
          </a:p>
        </p:txBody>
      </p:sp>
      <p:sp>
        <p:nvSpPr>
          <p:cNvPr id="3" name="Content Placeholder 2">
            <a:extLst>
              <a:ext uri="{FF2B5EF4-FFF2-40B4-BE49-F238E27FC236}">
                <a16:creationId xmlns:a16="http://schemas.microsoft.com/office/drawing/2014/main" xmlns="" id="{A28CE65A-492E-8E42-8F9C-76797EC4C555}"/>
              </a:ext>
            </a:extLst>
          </p:cNvPr>
          <p:cNvSpPr>
            <a:spLocks noGrp="1"/>
          </p:cNvSpPr>
          <p:nvPr>
            <p:ph idx="1"/>
          </p:nvPr>
        </p:nvSpPr>
        <p:spPr/>
        <p:txBody>
          <a:bodyPr>
            <a:normAutofit lnSpcReduction="10000"/>
          </a:bodyPr>
          <a:lstStyle/>
          <a:p>
            <a:pPr marL="0" indent="0">
              <a:buNone/>
            </a:pPr>
            <a:r>
              <a:rPr lang="en-US" b="1" dirty="0"/>
              <a:t>Hingham is potentially dampening renewable energy use by not having explicit policies for accessory solar facilities, wind facilities, and energy storage facilities.</a:t>
            </a:r>
          </a:p>
          <a:p>
            <a:r>
              <a:rPr lang="en-US" dirty="0"/>
              <a:t>More home and business owners would likely install accessory solar energy facilities if the Town had explicit policies and processes for installation</a:t>
            </a:r>
          </a:p>
          <a:p>
            <a:r>
              <a:rPr lang="en-US" dirty="0"/>
              <a:t>Energy storage facilities and wind energy facilities are not mentioned in the current bylaws and are therefore prohibited</a:t>
            </a:r>
          </a:p>
          <a:p>
            <a:r>
              <a:rPr lang="en-US" dirty="0"/>
              <a:t>Opportunities:</a:t>
            </a:r>
          </a:p>
          <a:p>
            <a:pPr lvl="1"/>
            <a:r>
              <a:rPr lang="en-US" dirty="0"/>
              <a:t>Develop zoning bylaw changes that explicitly allow solar energy as an accessory use for most homes and businesses</a:t>
            </a:r>
          </a:p>
          <a:p>
            <a:pPr lvl="1"/>
            <a:r>
              <a:rPr lang="en-US" dirty="0"/>
              <a:t>Add energy storage facilities to the zoning bylaw as a standalone industrial use as well as a smaller-scale accessory use for homes and businesses</a:t>
            </a:r>
          </a:p>
          <a:p>
            <a:pPr lvl="1"/>
            <a:r>
              <a:rPr lang="en-US" dirty="0"/>
              <a:t>Explore options for allowing wind turbines both on land and off shore </a:t>
            </a:r>
          </a:p>
          <a:p>
            <a:pPr lvl="2"/>
            <a:endParaRPr lang="en-US" dirty="0"/>
          </a:p>
          <a:p>
            <a:pPr lvl="1"/>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xmlns="" id="{2D119C88-DEE2-B346-91ED-6E0669C3FDA3}"/>
              </a:ext>
            </a:extLst>
          </p:cNvPr>
          <p:cNvPicPr>
            <a:picLocks noChangeAspect="1"/>
          </p:cNvPicPr>
          <p:nvPr/>
        </p:nvPicPr>
        <p:blipFill>
          <a:blip r:embed="rId2"/>
          <a:stretch>
            <a:fillRect/>
          </a:stretch>
        </p:blipFill>
        <p:spPr>
          <a:xfrm>
            <a:off x="152400" y="1825625"/>
            <a:ext cx="685800" cy="685800"/>
          </a:xfrm>
          <a:prstGeom prst="rect">
            <a:avLst/>
          </a:prstGeom>
        </p:spPr>
      </p:pic>
    </p:spTree>
    <p:extLst>
      <p:ext uri="{BB962C8B-B14F-4D97-AF65-F5344CB8AC3E}">
        <p14:creationId xmlns:p14="http://schemas.microsoft.com/office/powerpoint/2010/main" val="2262594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3952</Words>
  <Application>Microsoft Office PowerPoint</Application>
  <PresentationFormat>Widescreen</PresentationFormat>
  <Paragraphs>411</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Tw Cen MT</vt:lpstr>
      <vt:lpstr>Office Theme</vt:lpstr>
      <vt:lpstr>Initial Findings &amp; Observations Hingham Master Plan Update</vt:lpstr>
      <vt:lpstr>Progress Report</vt:lpstr>
      <vt:lpstr>This Meeting</vt:lpstr>
      <vt:lpstr>Reading the slides</vt:lpstr>
      <vt:lpstr>Sustainability, Water &amp; Energy Use</vt:lpstr>
      <vt:lpstr>Protecting natural resources from sea level rise</vt:lpstr>
      <vt:lpstr>Protecting infrastructure from sea level rise</vt:lpstr>
      <vt:lpstr>Achieving energy reduction goals</vt:lpstr>
      <vt:lpstr>Expanding policies on renewable energy</vt:lpstr>
      <vt:lpstr>Maintaining a healthy and active harbor</vt:lpstr>
      <vt:lpstr>Public Facilities &amp; Services</vt:lpstr>
      <vt:lpstr>Condition of public facilities</vt:lpstr>
      <vt:lpstr>Meeting the needs of older adults</vt:lpstr>
      <vt:lpstr>Public safety services &amp; facilities</vt:lpstr>
      <vt:lpstr>Future of public utilities</vt:lpstr>
      <vt:lpstr>Capital planning</vt:lpstr>
      <vt:lpstr>Historic and Cultural Resources</vt:lpstr>
      <vt:lpstr>Protection of historic buildings, landscapes, roads and scenic vistas</vt:lpstr>
      <vt:lpstr>Loss of smaller sized historic homes</vt:lpstr>
      <vt:lpstr>Incompatible changes to neighborhoods</vt:lpstr>
      <vt:lpstr>Entrances to Hingham</vt:lpstr>
      <vt:lpstr>Preservation of town records</vt:lpstr>
      <vt:lpstr>Natural, Open Space and Recreation Resources</vt:lpstr>
      <vt:lpstr>Protection of water quality</vt:lpstr>
      <vt:lpstr>Management of existing protected open space</vt:lpstr>
      <vt:lpstr>Open space and recreation site connections</vt:lpstr>
      <vt:lpstr>Recreation field needs</vt:lpstr>
      <vt:lpstr>Neighborhood playgrounds</vt:lpstr>
      <vt:lpstr>Housing &amp; Demographics</vt:lpstr>
      <vt:lpstr>Affordable housing inventory</vt:lpstr>
      <vt:lpstr>The tear-down market</vt:lpstr>
      <vt:lpstr>High housing cost burdens</vt:lpstr>
      <vt:lpstr>Hingham Affordable Housing Trust</vt:lpstr>
      <vt:lpstr>Inclusionary zoning</vt:lpstr>
      <vt:lpstr>Transportation </vt:lpstr>
      <vt:lpstr>Parking</vt:lpstr>
      <vt:lpstr>Traffic congestion and safety</vt:lpstr>
      <vt:lpstr>Pedestrian and bicycle safety and connectivity</vt:lpstr>
      <vt:lpstr>Transit</vt:lpstr>
      <vt:lpstr>Transportation Demand Management (TDM)</vt:lpstr>
      <vt:lpstr>Economic Development</vt:lpstr>
      <vt:lpstr>Labor force and employment</vt:lpstr>
      <vt:lpstr>South Hingham</vt:lpstr>
      <vt:lpstr>Permit process</vt:lpstr>
      <vt:lpstr>Downtown Hingham</vt:lpstr>
      <vt:lpstr>Long-term trends in retail development</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Findings &amp; Observations Hingham Master Plan Update</dc:title>
  <dc:creator>Judith Barrett</dc:creator>
  <cp:lastModifiedBy>Savage-Dunham, Mary</cp:lastModifiedBy>
  <cp:revision>5</cp:revision>
  <cp:lastPrinted>2020-02-26T15:34:10Z</cp:lastPrinted>
  <dcterms:created xsi:type="dcterms:W3CDTF">2020-02-23T02:12:39Z</dcterms:created>
  <dcterms:modified xsi:type="dcterms:W3CDTF">2020-02-27T14:14:26Z</dcterms:modified>
</cp:coreProperties>
</file>