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8" r:id="rId3"/>
    <p:sldId id="267" r:id="rId4"/>
    <p:sldId id="257" r:id="rId5"/>
    <p:sldId id="263" r:id="rId6"/>
    <p:sldId id="264" r:id="rId7"/>
    <p:sldId id="265" r:id="rId8"/>
    <p:sldId id="262" r:id="rId9"/>
    <p:sldId id="260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581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3E2D1-A49D-41E0-AF1B-3F02D1E63691}" type="datetimeFigureOut">
              <a:rPr lang="en-US" smtClean="0"/>
              <a:t>9/9/2025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E76D3-0A92-411A-9401-434DB0ECE84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3123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3E2D1-A49D-41E0-AF1B-3F02D1E63691}" type="datetimeFigureOut">
              <a:rPr lang="en-US" smtClean="0"/>
              <a:t>9/9/2025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E76D3-0A92-411A-9401-434DB0ECE84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887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3E2D1-A49D-41E0-AF1B-3F02D1E63691}" type="datetimeFigureOut">
              <a:rPr lang="en-US" smtClean="0"/>
              <a:t>9/9/2025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E76D3-0A92-411A-9401-434DB0ECE84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1939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3E2D1-A49D-41E0-AF1B-3F02D1E63691}" type="datetimeFigureOut">
              <a:rPr lang="en-US" smtClean="0"/>
              <a:t>9/9/2025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E76D3-0A92-411A-9401-434DB0ECE84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7369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3E2D1-A49D-41E0-AF1B-3F02D1E63691}" type="datetimeFigureOut">
              <a:rPr lang="en-US" smtClean="0"/>
              <a:t>9/9/2025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E76D3-0A92-411A-9401-434DB0ECE84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1552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3E2D1-A49D-41E0-AF1B-3F02D1E63691}" type="datetimeFigureOut">
              <a:rPr lang="en-US" smtClean="0"/>
              <a:t>9/9/2025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E76D3-0A92-411A-9401-434DB0ECE84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6846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3E2D1-A49D-41E0-AF1B-3F02D1E63691}" type="datetimeFigureOut">
              <a:rPr lang="en-US" smtClean="0"/>
              <a:t>9/9/2025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E76D3-0A92-411A-9401-434DB0ECE84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2084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3E2D1-A49D-41E0-AF1B-3F02D1E63691}" type="datetimeFigureOut">
              <a:rPr lang="en-US" smtClean="0"/>
              <a:t>9/9/2025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E76D3-0A92-411A-9401-434DB0ECE84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2395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3E2D1-A49D-41E0-AF1B-3F02D1E63691}" type="datetimeFigureOut">
              <a:rPr lang="en-US" smtClean="0"/>
              <a:t>9/9/2025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E76D3-0A92-411A-9401-434DB0ECE84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9468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3E2D1-A49D-41E0-AF1B-3F02D1E63691}" type="datetimeFigureOut">
              <a:rPr lang="en-US" smtClean="0"/>
              <a:t>9/9/2025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E76D3-0A92-411A-9401-434DB0ECE84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4340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3E2D1-A49D-41E0-AF1B-3F02D1E63691}" type="datetimeFigureOut">
              <a:rPr lang="en-US" smtClean="0"/>
              <a:t>9/9/2025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E76D3-0A92-411A-9401-434DB0ECE84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7206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03E2D1-A49D-41E0-AF1B-3F02D1E63691}" type="datetimeFigureOut">
              <a:rPr lang="en-US" smtClean="0"/>
              <a:t>9/9/2025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6E76D3-0A92-411A-9401-434DB0ECE84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5247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mailto:cpc@Hingham-ma.gov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50000"/>
            </a:schemeClr>
          </a:solidFill>
        </p:spPr>
        <p:txBody>
          <a:bodyPr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AGENDA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Board Reorganization</a:t>
            </a:r>
          </a:p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CPC Grant Eligibility</a:t>
            </a:r>
          </a:p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2025-2026 CPC Schedule</a:t>
            </a:r>
          </a:p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Administrative Items</a:t>
            </a:r>
          </a:p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Approval of Minutes</a:t>
            </a:r>
          </a:p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Items Not 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A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nticipated 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W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ithin 48 Hours of the Meeting</a:t>
            </a:r>
          </a:p>
          <a:p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3114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50000"/>
            </a:schemeClr>
          </a:solidFill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Administrative Items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Conflict of Interest Training and Acknowledgement</a:t>
            </a:r>
          </a:p>
          <a:p>
            <a:r>
              <a:rPr lang="en-US" sz="2400" dirty="0" smtClean="0"/>
              <a:t>New Member onboarding</a:t>
            </a:r>
          </a:p>
          <a:p>
            <a:r>
              <a:rPr lang="en-US" sz="2400" dirty="0" smtClean="0"/>
              <a:t>Approval of Minutes</a:t>
            </a:r>
          </a:p>
          <a:p>
            <a:r>
              <a:rPr lang="en-US" sz="2400" dirty="0" smtClean="0"/>
              <a:t>Matters not anticipated with n 48 hours of the meeting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5564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50000"/>
            </a:schemeClr>
          </a:solidFill>
        </p:spPr>
        <p:txBody>
          <a:bodyPr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Board</a:t>
            </a:r>
            <a:r>
              <a:rPr lang="en-US" b="1" dirty="0" smtClean="0"/>
              <a:t> </a:t>
            </a:r>
            <a:r>
              <a:rPr lang="en-US" b="1" dirty="0" smtClean="0">
                <a:solidFill>
                  <a:schemeClr val="bg1"/>
                </a:solidFill>
              </a:rPr>
              <a:t>Reorganization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1"/>
            <a:endParaRPr lang="en-US" dirty="0"/>
          </a:p>
          <a:p>
            <a:pPr marL="0" indent="0">
              <a:buNone/>
            </a:pPr>
            <a:r>
              <a:rPr lang="en-US" sz="3000" dirty="0" smtClean="0"/>
              <a:t>Eryn </a:t>
            </a:r>
            <a:r>
              <a:rPr lang="en-US" sz="3000" dirty="0"/>
              <a:t>Kelley, Vice Chair, Select Board Appointment</a:t>
            </a:r>
          </a:p>
          <a:p>
            <a:pPr marL="0" indent="0">
              <a:buNone/>
            </a:pPr>
            <a:r>
              <a:rPr lang="en-US" sz="3000" dirty="0" smtClean="0"/>
              <a:t>Ruth Bennett, Housing Authority Representative</a:t>
            </a:r>
          </a:p>
          <a:p>
            <a:pPr marL="0" indent="0">
              <a:buNone/>
            </a:pPr>
            <a:r>
              <a:rPr lang="en-US" sz="3000" dirty="0" smtClean="0"/>
              <a:t>Elizabeth Dings, Historical Commission Representative</a:t>
            </a:r>
          </a:p>
          <a:p>
            <a:pPr marL="0" indent="0">
              <a:buNone/>
            </a:pPr>
            <a:r>
              <a:rPr lang="en-US" sz="3000" dirty="0" smtClean="0"/>
              <a:t>Vicki Donlan, Recreation Department</a:t>
            </a:r>
          </a:p>
          <a:p>
            <a:pPr marL="0" indent="0">
              <a:buNone/>
            </a:pPr>
            <a:r>
              <a:rPr lang="en-US" sz="3000" dirty="0" smtClean="0"/>
              <a:t>David Ellison, Select Board Appointment</a:t>
            </a:r>
          </a:p>
          <a:p>
            <a:pPr marL="0" indent="0">
              <a:buNone/>
            </a:pPr>
            <a:r>
              <a:rPr lang="en-US" sz="3000" dirty="0" smtClean="0"/>
              <a:t>Crystal Kelly, Planning Board Representative</a:t>
            </a:r>
          </a:p>
          <a:p>
            <a:pPr marL="0" indent="0">
              <a:buNone/>
            </a:pPr>
            <a:r>
              <a:rPr lang="en-US" sz="3000" dirty="0" smtClean="0"/>
              <a:t>Nancy MacDonald, Town Moderator Appointment</a:t>
            </a:r>
          </a:p>
          <a:p>
            <a:pPr marL="0" indent="0">
              <a:buNone/>
            </a:pPr>
            <a:r>
              <a:rPr lang="en-US" sz="3000" dirty="0" smtClean="0"/>
              <a:t>Kirsten </a:t>
            </a:r>
            <a:r>
              <a:rPr lang="en-US" sz="3000" dirty="0"/>
              <a:t>Moore, Town Moderator Appointment</a:t>
            </a:r>
          </a:p>
          <a:p>
            <a:pPr marL="0" indent="0">
              <a:buNone/>
            </a:pPr>
            <a:r>
              <a:rPr lang="en-US" sz="3000" dirty="0" smtClean="0"/>
              <a:t>Philip Edmundson, </a:t>
            </a:r>
            <a:r>
              <a:rPr lang="en-US" sz="3000" dirty="0" smtClean="0"/>
              <a:t>Conservation Commission Representative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5257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50000"/>
            </a:schemeClr>
          </a:solidFill>
        </p:spPr>
        <p:txBody>
          <a:bodyPr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2024-2025 Grant Review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Hingham </a:t>
            </a:r>
            <a:r>
              <a:rPr lang="en-US" dirty="0"/>
              <a:t>Recreation </a:t>
            </a:r>
            <a:r>
              <a:rPr lang="en-US" dirty="0" smtClean="0"/>
              <a:t>Commi</a:t>
            </a:r>
            <a:r>
              <a:rPr lang="en-US" dirty="0"/>
              <a:t>ssion</a:t>
            </a:r>
          </a:p>
          <a:p>
            <a:pPr lvl="1"/>
            <a:r>
              <a:rPr lang="en-US" dirty="0" smtClean="0"/>
              <a:t>Carlson Pickleball Courts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Hingham Historic Society </a:t>
            </a:r>
          </a:p>
          <a:p>
            <a:pPr lvl="1"/>
            <a:r>
              <a:rPr lang="en-US" dirty="0" smtClean="0"/>
              <a:t>Old </a:t>
            </a:r>
            <a:r>
              <a:rPr lang="en-US" dirty="0"/>
              <a:t>Ordinary Campus Improvements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Hingham Affordable Housing Trust </a:t>
            </a:r>
          </a:p>
          <a:p>
            <a:pPr lvl="1"/>
            <a:r>
              <a:rPr lang="en-US" dirty="0" smtClean="0"/>
              <a:t>Net Proceeds</a:t>
            </a:r>
          </a:p>
          <a:p>
            <a:pPr lvl="1"/>
            <a:r>
              <a:rPr lang="en-US" dirty="0" smtClean="0"/>
              <a:t>Opportunity Fund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0631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24284" y="646572"/>
            <a:ext cx="10831286" cy="6211428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304260" y="297711"/>
            <a:ext cx="9703982" cy="74427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Community Preservation Fund Allowable Use Table  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ALLOWABLE SPENDING PURPOSES </a:t>
            </a:r>
            <a:r>
              <a:rPr lang="en-US" sz="1200" dirty="0" smtClean="0">
                <a:solidFill>
                  <a:schemeClr val="bg1"/>
                </a:solidFill>
              </a:rPr>
              <a:t>(</a:t>
            </a:r>
            <a:r>
              <a:rPr lang="en-US" sz="1600" dirty="0" smtClean="0">
                <a:solidFill>
                  <a:schemeClr val="bg1"/>
                </a:solidFill>
              </a:rPr>
              <a:t>G.L.C. 44B, § 5)</a:t>
            </a:r>
            <a:endParaRPr lang="en-US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7225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50000"/>
            </a:schemeClr>
          </a:solidFill>
        </p:spPr>
        <p:txBody>
          <a:bodyPr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Application Preparation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915418"/>
          </a:xfrm>
        </p:spPr>
        <p:txBody>
          <a:bodyPr>
            <a:noAutofit/>
          </a:bodyPr>
          <a:lstStyle/>
          <a:p>
            <a:r>
              <a:rPr lang="en-US" sz="2400" dirty="0" smtClean="0"/>
              <a:t>Planning Stage: Consider possible needs and expenses</a:t>
            </a:r>
          </a:p>
          <a:p>
            <a:r>
              <a:rPr lang="en-US" sz="2400" dirty="0" smtClean="0"/>
              <a:t>Realistic Budget</a:t>
            </a:r>
          </a:p>
          <a:p>
            <a:r>
              <a:rPr lang="en-US" sz="2400" dirty="0" smtClean="0"/>
              <a:t>Who </a:t>
            </a:r>
            <a:r>
              <a:rPr lang="en-US" sz="2400" dirty="0"/>
              <a:t>will be doing the </a:t>
            </a:r>
            <a:r>
              <a:rPr lang="en-US" sz="2400" dirty="0" smtClean="0"/>
              <a:t>work</a:t>
            </a:r>
          </a:p>
          <a:p>
            <a:r>
              <a:rPr lang="en-US" sz="2400" dirty="0" smtClean="0"/>
              <a:t>Aspects to consider</a:t>
            </a:r>
          </a:p>
          <a:p>
            <a:pPr marL="457200" lvl="1" indent="0">
              <a:buNone/>
            </a:pPr>
            <a:r>
              <a:rPr lang="en-US" dirty="0" smtClean="0"/>
              <a:t>Materials, Permits, and Insurance</a:t>
            </a:r>
          </a:p>
          <a:p>
            <a:pPr marL="457200" lvl="1" indent="0">
              <a:buNone/>
            </a:pPr>
            <a:r>
              <a:rPr lang="en-US" dirty="0" smtClean="0"/>
              <a:t>Consulting, Advisory and Legal Services </a:t>
            </a:r>
          </a:p>
          <a:p>
            <a:pPr marL="457200" lvl="1" indent="0">
              <a:buNone/>
            </a:pPr>
            <a:r>
              <a:rPr lang="en-US" dirty="0"/>
              <a:t>C</a:t>
            </a:r>
            <a:r>
              <a:rPr lang="en-US" dirty="0" smtClean="0"/>
              <a:t>oordination with Town Departments </a:t>
            </a:r>
          </a:p>
          <a:p>
            <a:pPr marL="457200" lvl="1" indent="0">
              <a:buNone/>
            </a:pPr>
            <a:r>
              <a:rPr lang="en-US" dirty="0" smtClean="0"/>
              <a:t>Maintaining Project </a:t>
            </a:r>
            <a:r>
              <a:rPr lang="en-US" dirty="0"/>
              <a:t>R</a:t>
            </a:r>
            <a:r>
              <a:rPr lang="en-US" dirty="0" smtClean="0"/>
              <a:t>ecords </a:t>
            </a:r>
          </a:p>
          <a:p>
            <a:pPr marL="457200" lvl="1" indent="0">
              <a:buNone/>
            </a:pPr>
            <a:r>
              <a:rPr lang="en-US" dirty="0" smtClean="0"/>
              <a:t>Tracking Project </a:t>
            </a:r>
            <a:r>
              <a:rPr lang="en-US" dirty="0"/>
              <a:t>F</a:t>
            </a:r>
            <a:r>
              <a:rPr lang="en-US" dirty="0" smtClean="0"/>
              <a:t>inances, </a:t>
            </a:r>
          </a:p>
          <a:p>
            <a:pPr marL="457200" lvl="1" indent="0">
              <a:buNone/>
            </a:pPr>
            <a:r>
              <a:rPr lang="en-US" dirty="0" smtClean="0"/>
              <a:t>Contractor and Site Worker: License, Certification, and Insurance</a:t>
            </a:r>
          </a:p>
          <a:p>
            <a:pPr marL="0" indent="0">
              <a:buNone/>
            </a:pPr>
            <a:r>
              <a:rPr lang="en-US" sz="2400" i="1" dirty="0" smtClean="0">
                <a:solidFill>
                  <a:srgbClr val="FF0000"/>
                </a:solidFill>
              </a:rPr>
              <a:t>Reminder: </a:t>
            </a:r>
            <a:r>
              <a:rPr lang="en-US" sz="2400" i="1" dirty="0" smtClean="0"/>
              <a:t>Any effort or costs associated with the application process are not reimbursable by the Town or the CPC.</a:t>
            </a:r>
            <a:endParaRPr lang="en-US" sz="2400" i="1" dirty="0"/>
          </a:p>
        </p:txBody>
      </p:sp>
    </p:spTree>
    <p:extLst>
      <p:ext uri="{BB962C8B-B14F-4D97-AF65-F5344CB8AC3E}">
        <p14:creationId xmlns:p14="http://schemas.microsoft.com/office/powerpoint/2010/main" val="2550500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50000"/>
            </a:schemeClr>
          </a:solidFill>
        </p:spPr>
        <p:txBody>
          <a:bodyPr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Application Documentation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Final Application Form–Due October 7, 2025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 smtClean="0"/>
              <a:t>Applicant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 smtClean="0"/>
              <a:t>Project Name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 smtClean="0"/>
              <a:t>Project Description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 smtClean="0"/>
              <a:t>Project Total Cost and CPA Request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 smtClean="0"/>
              <a:t>Additional Funding (if applicable)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 smtClean="0"/>
              <a:t>Budget (Outlined) </a:t>
            </a:r>
            <a:r>
              <a:rPr lang="en-US" sz="2200" i="1" dirty="0" smtClean="0">
                <a:solidFill>
                  <a:schemeClr val="accent1">
                    <a:lumMod val="50000"/>
                  </a:schemeClr>
                </a:solidFill>
              </a:rPr>
              <a:t>Non Profits should include current financial statement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 smtClean="0"/>
              <a:t>Timing- for approved projects, CPA funds will be available July 1</a:t>
            </a:r>
            <a:r>
              <a:rPr lang="en-US" baseline="30000" dirty="0" smtClean="0"/>
              <a:t>st</a:t>
            </a:r>
            <a:r>
              <a:rPr lang="en-US" dirty="0" smtClean="0"/>
              <a:t> and work is expected to be completed with tin two(2) years of that date.  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 smtClean="0"/>
              <a:t>Note Any Time Sensitivity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 smtClean="0"/>
              <a:t>Contact Person</a:t>
            </a:r>
          </a:p>
          <a:p>
            <a:endParaRPr lang="en-US" sz="20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7887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50000"/>
            </a:schemeClr>
          </a:solidFill>
        </p:spPr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Application </a:t>
            </a:r>
            <a:r>
              <a:rPr lang="en-US" dirty="0" smtClean="0">
                <a:solidFill>
                  <a:schemeClr val="bg1"/>
                </a:solidFill>
              </a:rPr>
              <a:t>Documentation </a:t>
            </a:r>
            <a:r>
              <a:rPr lang="en-US" sz="2000" dirty="0" smtClean="0">
                <a:solidFill>
                  <a:schemeClr val="bg1"/>
                </a:solidFill>
              </a:rPr>
              <a:t>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60235"/>
          </a:xfrm>
        </p:spPr>
        <p:txBody>
          <a:bodyPr>
            <a:normAutofit fontScale="92500" lnSpcReduction="10000"/>
          </a:bodyPr>
          <a:lstStyle/>
          <a:p>
            <a:pPr lvl="1">
              <a:buFont typeface="Wingdings" panose="05000000000000000000" pitchFamily="2" charset="2"/>
              <a:buChar char="q"/>
            </a:pPr>
            <a:r>
              <a:rPr lang="en-US" sz="2600" dirty="0" smtClean="0"/>
              <a:t>Project </a:t>
            </a:r>
            <a:r>
              <a:rPr lang="en-US" sz="2600" dirty="0"/>
              <a:t>Scope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600" dirty="0" smtClean="0"/>
              <a:t>Key </a:t>
            </a:r>
            <a:r>
              <a:rPr lang="en-US" sz="2600" dirty="0"/>
              <a:t>Steps for Implementation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600" dirty="0"/>
              <a:t>List of Stakeholders and their respective needs or resources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600" dirty="0"/>
              <a:t>Professional Oversight and Ongoing Project Management Responsibility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600" dirty="0"/>
              <a:t>Anticipated Maintenance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600" dirty="0"/>
              <a:t>Benefits to the Town of Hingham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600" dirty="0"/>
              <a:t>Criteria to Determine Success of Implementation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600" dirty="0"/>
              <a:t>Any Pertinent Additional Information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600" dirty="0"/>
              <a:t>Control of Site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600" dirty="0"/>
              <a:t>Further Needs and </a:t>
            </a:r>
            <a:r>
              <a:rPr lang="en-US" sz="2600" dirty="0" smtClean="0"/>
              <a:t>Actions</a:t>
            </a:r>
          </a:p>
          <a:p>
            <a:pPr lvl="1">
              <a:buFont typeface="Wingdings" panose="05000000000000000000" pitchFamily="2" charset="2"/>
              <a:buChar char="q"/>
            </a:pPr>
            <a:endParaRPr lang="en-US" sz="2600" dirty="0" smtClean="0"/>
          </a:p>
          <a:p>
            <a:pPr marL="0" indent="0">
              <a:buNone/>
            </a:pPr>
            <a:r>
              <a:rPr lang="en-US" sz="2600" b="1" dirty="0" smtClean="0">
                <a:solidFill>
                  <a:srgbClr val="FF0000"/>
                </a:solidFill>
              </a:rPr>
              <a:t>Email your completed application to </a:t>
            </a:r>
            <a:r>
              <a:rPr lang="en-US" sz="2600" b="1" dirty="0" smtClean="0">
                <a:solidFill>
                  <a:srgbClr val="FF0000"/>
                </a:solidFill>
                <a:hlinkClick r:id="rId2"/>
              </a:rPr>
              <a:t>cpc@Hingham-ma.gov</a:t>
            </a:r>
            <a:r>
              <a:rPr lang="en-US" sz="2600" b="1" dirty="0" smtClean="0">
                <a:solidFill>
                  <a:srgbClr val="FF0000"/>
                </a:solidFill>
              </a:rPr>
              <a:t> no later than 11:59 PM October 7, 2025. </a:t>
            </a:r>
            <a:r>
              <a:rPr lang="en-US" sz="2600" dirty="0" smtClean="0"/>
              <a:t>No late applications will be accepted.</a:t>
            </a:r>
            <a:endParaRPr lang="en-US" sz="2600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214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50000"/>
            </a:schemeClr>
          </a:solidFill>
        </p:spPr>
        <p:txBody>
          <a:bodyPr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Additional Attachments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sz="2400" dirty="0"/>
              <a:t>Additional Attachments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/>
              <a:t>Itemized quotes from three (3) vendors in the project field (provide date of preparation)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/>
              <a:t>Maps, photographs, diagrams or other visual aids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/>
              <a:t>Assessors map showing location of the Project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/>
              <a:t>Documentation of any existing </a:t>
            </a:r>
            <a:r>
              <a:rPr lang="en-US" dirty="0" smtClean="0"/>
              <a:t>restrictions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 smtClean="0"/>
              <a:t>Photographs of the site and any existing structures located on the site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 smtClean="0"/>
              <a:t>Architectural Plans and specifications (new construction/renovation), maps, rendering, etc.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 smtClean="0"/>
              <a:t>Historic structures report, existing conditions report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 smtClean="0"/>
              <a:t>Names and addresses of project architects, contractors, consultants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 smtClean="0"/>
              <a:t>Documentation explaining why your application may not follow certain Town or CPC guidelines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 smtClean="0"/>
              <a:t>Certificate of Non-Collusion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 smtClean="0"/>
              <a:t>If your project involves land acquisition, Land Acquisition Form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 smtClean="0"/>
              <a:t>Any other information useful to the Committee to consider the project.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sz="1600" dirty="0" smtClean="0"/>
          </a:p>
          <a:p>
            <a:pPr lvl="1">
              <a:buFont typeface="Wingdings" panose="05000000000000000000" pitchFamily="2" charset="2"/>
              <a:buChar char="Ø"/>
            </a:pPr>
            <a:endParaRPr lang="en-US" sz="1600" dirty="0" smtClean="0"/>
          </a:p>
          <a:p>
            <a:pPr lvl="1">
              <a:buFont typeface="Wingdings" panose="05000000000000000000" pitchFamily="2" charset="2"/>
              <a:buChar char="Ø"/>
            </a:pPr>
            <a:endParaRPr lang="en-US" sz="1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5070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50000"/>
            </a:schemeClr>
          </a:solidFill>
        </p:spPr>
        <p:txBody>
          <a:bodyPr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2025-2026 Schedule</a:t>
            </a:r>
            <a:endParaRPr lang="en-US" b="1" dirty="0">
              <a:solidFill>
                <a:schemeClr val="bg1"/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6194837"/>
              </p:ext>
            </p:extLst>
          </p:nvPr>
        </p:nvGraphicFramePr>
        <p:xfrm>
          <a:off x="863009" y="1690688"/>
          <a:ext cx="10465981" cy="510731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86581">
                  <a:extLst>
                    <a:ext uri="{9D8B030D-6E8A-4147-A177-3AD203B41FA5}">
                      <a16:colId xmlns:a16="http://schemas.microsoft.com/office/drawing/2014/main" val="558997327"/>
                    </a:ext>
                  </a:extLst>
                </a:gridCol>
                <a:gridCol w="6879400">
                  <a:extLst>
                    <a:ext uri="{9D8B030D-6E8A-4147-A177-3AD203B41FA5}">
                      <a16:colId xmlns:a16="http://schemas.microsoft.com/office/drawing/2014/main" val="2941772983"/>
                    </a:ext>
                  </a:extLst>
                </a:gridCol>
              </a:tblGrid>
              <a:tr h="345978">
                <a:tc>
                  <a:txBody>
                    <a:bodyPr/>
                    <a:lstStyle/>
                    <a:p>
                      <a:pPr marL="0" marR="0" algn="l" eaLnBrk="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2025</a:t>
                      </a:r>
                      <a:endParaRPr lang="en-US" sz="20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53" marR="48953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eaLnBrk="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53" marR="48953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4481954"/>
                  </a:ext>
                </a:extLst>
              </a:tr>
              <a:tr h="595167">
                <a:tc>
                  <a:txBody>
                    <a:bodyPr/>
                    <a:lstStyle/>
                    <a:p>
                      <a:pPr marL="0" marR="0" algn="r" eaLnBrk="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solidFill>
                            <a:schemeClr val="bg1"/>
                          </a:solidFill>
                          <a:effectLst/>
                        </a:rPr>
                        <a:t>July 1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53" marR="48953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eaLnBrk="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effectLst/>
                        </a:rPr>
                        <a:t>New Round of Funding Begins; see Preliminary Eligibility Application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53" marR="48953" marT="0" marB="0"/>
                </a:tc>
                <a:extLst>
                  <a:ext uri="{0D108BD9-81ED-4DB2-BD59-A6C34878D82A}">
                    <a16:rowId xmlns:a16="http://schemas.microsoft.com/office/drawing/2014/main" val="431640174"/>
                  </a:ext>
                </a:extLst>
              </a:tr>
              <a:tr h="345978">
                <a:tc>
                  <a:txBody>
                    <a:bodyPr/>
                    <a:lstStyle/>
                    <a:p>
                      <a:pPr marL="0" marR="0" algn="r" eaLnBrk="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solidFill>
                            <a:schemeClr val="bg1"/>
                          </a:solidFill>
                          <a:effectLst/>
                        </a:rPr>
                        <a:t>September 9  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53" marR="48953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eaLnBrk="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effectLst/>
                        </a:rPr>
                        <a:t>Preliminary Eligibility Application Due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53" marR="48953" marT="0" marB="0"/>
                </a:tc>
                <a:extLst>
                  <a:ext uri="{0D108BD9-81ED-4DB2-BD59-A6C34878D82A}">
                    <a16:rowId xmlns:a16="http://schemas.microsoft.com/office/drawing/2014/main" val="3343671633"/>
                  </a:ext>
                </a:extLst>
              </a:tr>
              <a:tr h="345978">
                <a:tc>
                  <a:txBody>
                    <a:bodyPr/>
                    <a:lstStyle/>
                    <a:p>
                      <a:pPr marL="0" marR="0" algn="r" eaLnBrk="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solidFill>
                            <a:schemeClr val="bg1"/>
                          </a:solidFill>
                          <a:effectLst/>
                        </a:rPr>
                        <a:t>September 10  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53" marR="48953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eaLnBrk="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effectLst/>
                        </a:rPr>
                        <a:t>CPC Meeting </a:t>
                      </a:r>
                      <a:r>
                        <a:rPr lang="en-US" sz="2000" kern="1200" dirty="0" smtClean="0">
                          <a:effectLst/>
                        </a:rPr>
                        <a:t>- </a:t>
                      </a:r>
                      <a:r>
                        <a:rPr lang="en-US" sz="2000" kern="1200" dirty="0">
                          <a:effectLst/>
                        </a:rPr>
                        <a:t>Board Reorganization, Grant Eligibility Review 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53" marR="48953" marT="0" marB="0"/>
                </a:tc>
                <a:extLst>
                  <a:ext uri="{0D108BD9-81ED-4DB2-BD59-A6C34878D82A}">
                    <a16:rowId xmlns:a16="http://schemas.microsoft.com/office/drawing/2014/main" val="274195583"/>
                  </a:ext>
                </a:extLst>
              </a:tr>
              <a:tr h="345978">
                <a:tc>
                  <a:txBody>
                    <a:bodyPr/>
                    <a:lstStyle/>
                    <a:p>
                      <a:pPr marL="0" marR="0" algn="r" eaLnBrk="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solidFill>
                            <a:schemeClr val="bg1"/>
                          </a:solidFill>
                          <a:effectLst/>
                        </a:rPr>
                        <a:t>September 17  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53" marR="48953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eaLnBrk="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effectLst/>
                        </a:rPr>
                        <a:t>CPC Meeting </a:t>
                      </a:r>
                      <a:r>
                        <a:rPr lang="en-US" sz="2000" kern="1200" dirty="0" smtClean="0">
                          <a:effectLst/>
                        </a:rPr>
                        <a:t>- </a:t>
                      </a:r>
                      <a:r>
                        <a:rPr lang="en-US" sz="2000" kern="1200" dirty="0">
                          <a:effectLst/>
                        </a:rPr>
                        <a:t>Review Preliminary Eligibility Applications 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53" marR="48953" marT="0" marB="0"/>
                </a:tc>
                <a:extLst>
                  <a:ext uri="{0D108BD9-81ED-4DB2-BD59-A6C34878D82A}">
                    <a16:rowId xmlns:a16="http://schemas.microsoft.com/office/drawing/2014/main" val="1297424723"/>
                  </a:ext>
                </a:extLst>
              </a:tr>
              <a:tr h="345978">
                <a:tc>
                  <a:txBody>
                    <a:bodyPr/>
                    <a:lstStyle/>
                    <a:p>
                      <a:pPr marL="0" marR="0" algn="r" eaLnBrk="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solidFill>
                            <a:schemeClr val="bg1"/>
                          </a:solidFill>
                          <a:effectLst/>
                        </a:rPr>
                        <a:t>October 7  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53" marR="48953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eaLnBrk="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effectLst/>
                        </a:rPr>
                        <a:t>Final Application Due (only if Prelim. Application accepted)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53" marR="48953" marT="0" marB="0"/>
                </a:tc>
                <a:extLst>
                  <a:ext uri="{0D108BD9-81ED-4DB2-BD59-A6C34878D82A}">
                    <a16:rowId xmlns:a16="http://schemas.microsoft.com/office/drawing/2014/main" val="66725417"/>
                  </a:ext>
                </a:extLst>
              </a:tr>
              <a:tr h="345978">
                <a:tc>
                  <a:txBody>
                    <a:bodyPr/>
                    <a:lstStyle/>
                    <a:p>
                      <a:pPr marL="0" marR="0" algn="r" eaLnBrk="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solidFill>
                            <a:schemeClr val="bg1"/>
                          </a:solidFill>
                          <a:effectLst/>
                        </a:rPr>
                        <a:t>October 22  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53" marR="48953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eaLnBrk="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effectLst/>
                        </a:rPr>
                        <a:t>CPC Meeting - review Final Applications 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53" marR="48953" marT="0" marB="0"/>
                </a:tc>
                <a:extLst>
                  <a:ext uri="{0D108BD9-81ED-4DB2-BD59-A6C34878D82A}">
                    <a16:rowId xmlns:a16="http://schemas.microsoft.com/office/drawing/2014/main" val="2896986898"/>
                  </a:ext>
                </a:extLst>
              </a:tr>
              <a:tr h="345978">
                <a:tc>
                  <a:txBody>
                    <a:bodyPr/>
                    <a:lstStyle/>
                    <a:p>
                      <a:pPr marL="0" marR="0" algn="r" eaLnBrk="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solidFill>
                            <a:schemeClr val="bg1"/>
                          </a:solidFill>
                          <a:effectLst/>
                        </a:rPr>
                        <a:t>October </a:t>
                      </a:r>
                      <a:r>
                        <a:rPr lang="en-US" sz="2000" kern="1200" dirty="0" smtClean="0">
                          <a:solidFill>
                            <a:schemeClr val="bg1"/>
                          </a:solidFill>
                          <a:effectLst/>
                        </a:rPr>
                        <a:t>25 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53" marR="48953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eaLnBrk="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effectLst/>
                        </a:rPr>
                        <a:t>Site Visits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53" marR="48953" marT="0" marB="0"/>
                </a:tc>
                <a:extLst>
                  <a:ext uri="{0D108BD9-81ED-4DB2-BD59-A6C34878D82A}">
                    <a16:rowId xmlns:a16="http://schemas.microsoft.com/office/drawing/2014/main" val="422589271"/>
                  </a:ext>
                </a:extLst>
              </a:tr>
              <a:tr h="345978">
                <a:tc>
                  <a:txBody>
                    <a:bodyPr/>
                    <a:lstStyle/>
                    <a:p>
                      <a:pPr marL="0" marR="0" algn="r" eaLnBrk="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solidFill>
                            <a:schemeClr val="bg1"/>
                          </a:solidFill>
                          <a:effectLst/>
                        </a:rPr>
                        <a:t>November 4 &amp; 5 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53" marR="48953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eaLnBrk="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effectLst/>
                        </a:rPr>
                        <a:t>CPC Meeting - Project Presentations (2nd date if necessary) 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53" marR="48953" marT="0" marB="0"/>
                </a:tc>
                <a:extLst>
                  <a:ext uri="{0D108BD9-81ED-4DB2-BD59-A6C34878D82A}">
                    <a16:rowId xmlns:a16="http://schemas.microsoft.com/office/drawing/2014/main" val="3807032097"/>
                  </a:ext>
                </a:extLst>
              </a:tr>
              <a:tr h="345978">
                <a:tc>
                  <a:txBody>
                    <a:bodyPr/>
                    <a:lstStyle/>
                    <a:p>
                      <a:pPr marL="0" marR="0" algn="r" eaLnBrk="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solidFill>
                            <a:schemeClr val="bg1"/>
                          </a:solidFill>
                          <a:effectLst/>
                        </a:rPr>
                        <a:t> December 10  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53" marR="48953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eaLnBrk="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effectLst/>
                        </a:rPr>
                        <a:t>CPC Meeting - General administration and discussion 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53" marR="48953" marT="0" marB="0"/>
                </a:tc>
                <a:extLst>
                  <a:ext uri="{0D108BD9-81ED-4DB2-BD59-A6C34878D82A}">
                    <a16:rowId xmlns:a16="http://schemas.microsoft.com/office/drawing/2014/main" val="2642090540"/>
                  </a:ext>
                </a:extLst>
              </a:tr>
              <a:tr h="345978">
                <a:tc>
                  <a:txBody>
                    <a:bodyPr/>
                    <a:lstStyle/>
                    <a:p>
                      <a:pPr marL="0" marR="0" algn="l" eaLnBrk="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2026</a:t>
                      </a:r>
                      <a:endParaRPr lang="en-US" sz="2000" b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53" marR="48953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eaLnBrk="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53" marR="48953" marT="0" marB="0"/>
                </a:tc>
                <a:extLst>
                  <a:ext uri="{0D108BD9-81ED-4DB2-BD59-A6C34878D82A}">
                    <a16:rowId xmlns:a16="http://schemas.microsoft.com/office/drawing/2014/main" val="673250592"/>
                  </a:ext>
                </a:extLst>
              </a:tr>
              <a:tr h="345978">
                <a:tc>
                  <a:txBody>
                    <a:bodyPr/>
                    <a:lstStyle/>
                    <a:p>
                      <a:pPr marL="0" marR="0" algn="r" eaLnBrk="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solidFill>
                            <a:schemeClr val="bg1"/>
                          </a:solidFill>
                          <a:effectLst/>
                        </a:rPr>
                        <a:t>January 7  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53" marR="48953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eaLnBrk="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effectLst/>
                        </a:rPr>
                        <a:t>CPC Meeting - Final Project Presentations 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53" marR="48953" marT="0" marB="0"/>
                </a:tc>
                <a:extLst>
                  <a:ext uri="{0D108BD9-81ED-4DB2-BD59-A6C34878D82A}">
                    <a16:rowId xmlns:a16="http://schemas.microsoft.com/office/drawing/2014/main" val="880231787"/>
                  </a:ext>
                </a:extLst>
              </a:tr>
              <a:tr h="345978">
                <a:tc>
                  <a:txBody>
                    <a:bodyPr/>
                    <a:lstStyle/>
                    <a:p>
                      <a:pPr marL="0" marR="0" algn="r" eaLnBrk="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solidFill>
                            <a:schemeClr val="bg1"/>
                          </a:solidFill>
                          <a:effectLst/>
                        </a:rPr>
                        <a:t>January 14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53" marR="48953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eaLnBrk="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effectLst/>
                        </a:rPr>
                        <a:t>CPC Final Vote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53" marR="48953" marT="0" marB="0"/>
                </a:tc>
                <a:extLst>
                  <a:ext uri="{0D108BD9-81ED-4DB2-BD59-A6C34878D82A}">
                    <a16:rowId xmlns:a16="http://schemas.microsoft.com/office/drawing/2014/main" val="2873800754"/>
                  </a:ext>
                </a:extLst>
              </a:tr>
              <a:tr h="345978">
                <a:tc>
                  <a:txBody>
                    <a:bodyPr/>
                    <a:lstStyle/>
                    <a:p>
                      <a:pPr marL="0" marR="0" algn="r" eaLnBrk="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solidFill>
                            <a:schemeClr val="bg1"/>
                          </a:solidFill>
                          <a:effectLst/>
                        </a:rPr>
                        <a:t>April 27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53" marR="48953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eaLnBrk="0" fontAlgn="base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effectLst/>
                        </a:rPr>
                        <a:t>Town Meeting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53" marR="48953" marT="0" marB="0"/>
                </a:tc>
                <a:extLst>
                  <a:ext uri="{0D108BD9-81ED-4DB2-BD59-A6C34878D82A}">
                    <a16:rowId xmlns:a16="http://schemas.microsoft.com/office/drawing/2014/main" val="3220063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2448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583</TotalTime>
  <Words>601</Words>
  <Application>Microsoft Office PowerPoint</Application>
  <PresentationFormat>Widescreen</PresentationFormat>
  <Paragraphs>118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Wingdings</vt:lpstr>
      <vt:lpstr>Office Theme</vt:lpstr>
      <vt:lpstr>AGENDA</vt:lpstr>
      <vt:lpstr>Board Reorganization</vt:lpstr>
      <vt:lpstr>2024-2025 Grant Review</vt:lpstr>
      <vt:lpstr>PowerPoint Presentation</vt:lpstr>
      <vt:lpstr>Application Preparation</vt:lpstr>
      <vt:lpstr>Application Documentation</vt:lpstr>
      <vt:lpstr>Application Documentation continued</vt:lpstr>
      <vt:lpstr>Additional Attachments</vt:lpstr>
      <vt:lpstr>2025-2026 Schedule</vt:lpstr>
      <vt:lpstr>Administrative Items</vt:lpstr>
    </vt:vector>
  </TitlesOfParts>
  <Company>Town of Hingham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Community Preservation Committee</dc:title>
  <dc:creator>Sjostedt, Paula</dc:creator>
  <cp:lastModifiedBy>Sjostedt, Paula</cp:lastModifiedBy>
  <cp:revision>28</cp:revision>
  <dcterms:created xsi:type="dcterms:W3CDTF">2025-08-18T16:20:16Z</dcterms:created>
  <dcterms:modified xsi:type="dcterms:W3CDTF">2025-09-09T22:04:56Z</dcterms:modified>
</cp:coreProperties>
</file>