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840" r:id="rId1"/>
    <p:sldMasterId id="2147483852" r:id="rId2"/>
    <p:sldMasterId id="2147483864" r:id="rId3"/>
  </p:sldMasterIdLst>
  <p:notesMasterIdLst>
    <p:notesMasterId r:id="rId16"/>
  </p:notesMasterIdLst>
  <p:sldIdLst>
    <p:sldId id="256" r:id="rId4"/>
    <p:sldId id="278" r:id="rId5"/>
    <p:sldId id="279" r:id="rId6"/>
    <p:sldId id="261" r:id="rId7"/>
    <p:sldId id="275" r:id="rId8"/>
    <p:sldId id="282" r:id="rId9"/>
    <p:sldId id="270" r:id="rId10"/>
    <p:sldId id="269" r:id="rId11"/>
    <p:sldId id="271" r:id="rId12"/>
    <p:sldId id="272" r:id="rId13"/>
    <p:sldId id="283" r:id="rId14"/>
    <p:sldId id="284" r:id="rId15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68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0979" autoAdjust="0"/>
  </p:normalViewPr>
  <p:slideViewPr>
    <p:cSldViewPr snapToGrid="0">
      <p:cViewPr>
        <p:scale>
          <a:sx n="66" d="100"/>
          <a:sy n="66" d="100"/>
        </p:scale>
        <p:origin x="528" y="-106"/>
      </p:cViewPr>
      <p:guideLst/>
    </p:cSldViewPr>
  </p:slideViewPr>
  <p:outlineViewPr>
    <p:cViewPr>
      <p:scale>
        <a:sx n="33" d="100"/>
        <a:sy n="33" d="100"/>
      </p:scale>
      <p:origin x="0" y="-663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08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7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700" b="1" dirty="0" smtClean="0"/>
              <a:t>CPA Appropriations </a:t>
            </a:r>
          </a:p>
          <a:p>
            <a:pPr>
              <a:defRPr sz="1700"/>
            </a:pPr>
            <a:r>
              <a:rPr lang="en-US" sz="1700" b="1" dirty="0" smtClean="0"/>
              <a:t>2003 - 2019</a:t>
            </a:r>
            <a:endParaRPr lang="en-US" sz="1700" b="1" dirty="0"/>
          </a:p>
        </c:rich>
      </c:tx>
      <c:layout>
        <c:manualLayout>
          <c:xMode val="edge"/>
          <c:yMode val="edge"/>
          <c:x val="8.334920892970285E-2"/>
          <c:y val="0.260772709091401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7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Appropriated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rgbClr val="D0C5A0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4.1993657042869642E-2"/>
                  <c:y val="9.76895596383785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8.8967629046369207E-2"/>
                  <c:y val="4.025262467191601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.1021920384951881"/>
                  <c:y val="-0.19106335666375038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5459459788888618E-2"/>
                  <c:y val="7.531710396299769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Sheet1!$A$2:$A$6</c:f>
              <c:strCache>
                <c:ptCount val="5"/>
                <c:pt idx="0">
                  <c:v>Community Housing</c:v>
                </c:pt>
                <c:pt idx="1">
                  <c:v>Historic Preservation</c:v>
                </c:pt>
                <c:pt idx="2">
                  <c:v>Open Space</c:v>
                </c:pt>
                <c:pt idx="3">
                  <c:v> Recreation</c:v>
                </c:pt>
                <c:pt idx="4">
                  <c:v>Administration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2344779</c:v>
                </c:pt>
                <c:pt idx="1">
                  <c:v>5016297</c:v>
                </c:pt>
                <c:pt idx="2">
                  <c:v>13546100</c:v>
                </c:pt>
                <c:pt idx="3">
                  <c:v>2150650</c:v>
                </c:pt>
                <c:pt idx="4">
                  <c:v>550921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8.2797281373638079E-2"/>
          <c:y val="0.4465292668769868"/>
          <c:w val="0.35113071843147065"/>
          <c:h val="0.450050702660406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5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04EB7A-BF2C-48D3-AF8A-528B48B4637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9960C05-C94A-4646-99C7-A5C95715EF6F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2400" b="1" dirty="0" smtClean="0">
              <a:solidFill>
                <a:schemeClr val="accent2">
                  <a:lumMod val="50000"/>
                </a:schemeClr>
              </a:solidFill>
            </a:rPr>
            <a:t>Demographic</a:t>
          </a:r>
          <a:endParaRPr lang="en-US" sz="2400" b="1" dirty="0">
            <a:solidFill>
              <a:schemeClr val="accent2">
                <a:lumMod val="50000"/>
              </a:schemeClr>
            </a:solidFill>
          </a:endParaRPr>
        </a:p>
      </dgm:t>
    </dgm:pt>
    <dgm:pt modelId="{158C4054-280D-457B-84B3-1D21917A6B65}" type="parTrans" cxnId="{87338C39-F085-4E6E-8676-848D14CCF6B8}">
      <dgm:prSet/>
      <dgm:spPr/>
      <dgm:t>
        <a:bodyPr/>
        <a:lstStyle/>
        <a:p>
          <a:endParaRPr lang="en-US"/>
        </a:p>
      </dgm:t>
    </dgm:pt>
    <dgm:pt modelId="{0CC3075B-92D4-4CAA-A7FF-BB115333D931}" type="sibTrans" cxnId="{87338C39-F085-4E6E-8676-848D14CCF6B8}">
      <dgm:prSet/>
      <dgm:spPr/>
      <dgm:t>
        <a:bodyPr/>
        <a:lstStyle/>
        <a:p>
          <a:endParaRPr lang="en-US"/>
        </a:p>
      </dgm:t>
    </dgm:pt>
    <dgm:pt modelId="{E884A42E-6F48-4C62-8FDC-CF9BDECD8EF4}">
      <dgm:prSet phldrT="[Text]" custT="1"/>
      <dgm:spPr/>
      <dgm:t>
        <a:bodyPr/>
        <a:lstStyle/>
        <a:p>
          <a:r>
            <a:rPr lang="en-US" sz="2000" b="1" dirty="0" smtClean="0"/>
            <a:t>Aging Population</a:t>
          </a:r>
          <a:endParaRPr lang="en-US" sz="2000" b="1" dirty="0"/>
        </a:p>
      </dgm:t>
    </dgm:pt>
    <dgm:pt modelId="{8A4FDDDA-D633-4807-874F-1043E0292005}" type="parTrans" cxnId="{BAD27703-483A-4F61-8C62-94FDF6DA7622}">
      <dgm:prSet/>
      <dgm:spPr/>
      <dgm:t>
        <a:bodyPr/>
        <a:lstStyle/>
        <a:p>
          <a:endParaRPr lang="en-US"/>
        </a:p>
      </dgm:t>
    </dgm:pt>
    <dgm:pt modelId="{FC7EB8E1-B03B-4787-B626-683BF5BF3ED5}" type="sibTrans" cxnId="{BAD27703-483A-4F61-8C62-94FDF6DA7622}">
      <dgm:prSet/>
      <dgm:spPr/>
      <dgm:t>
        <a:bodyPr/>
        <a:lstStyle/>
        <a:p>
          <a:endParaRPr lang="en-US"/>
        </a:p>
      </dgm:t>
    </dgm:pt>
    <dgm:pt modelId="{48656853-CF29-41C6-BC4A-ECC25D19583A}">
      <dgm:prSet phldrT="[Text]" custT="1"/>
      <dgm:spPr/>
      <dgm:t>
        <a:bodyPr/>
        <a:lstStyle/>
        <a:p>
          <a:r>
            <a:rPr lang="en-US" sz="2000" b="1" dirty="0" smtClean="0"/>
            <a:t>Projected Decline in Children, Middle Age</a:t>
          </a:r>
          <a:endParaRPr lang="en-US" sz="2000" b="1" dirty="0"/>
        </a:p>
      </dgm:t>
    </dgm:pt>
    <dgm:pt modelId="{A1FA2C80-0266-41CC-A076-15C8CD923346}" type="parTrans" cxnId="{74DFBCE8-0421-47A2-9723-C2E7FE727C30}">
      <dgm:prSet/>
      <dgm:spPr/>
      <dgm:t>
        <a:bodyPr/>
        <a:lstStyle/>
        <a:p>
          <a:endParaRPr lang="en-US"/>
        </a:p>
      </dgm:t>
    </dgm:pt>
    <dgm:pt modelId="{5753F884-5387-40CC-8AB0-3F639AB6354A}" type="sibTrans" cxnId="{74DFBCE8-0421-47A2-9723-C2E7FE727C30}">
      <dgm:prSet/>
      <dgm:spPr/>
      <dgm:t>
        <a:bodyPr/>
        <a:lstStyle/>
        <a:p>
          <a:endParaRPr lang="en-US"/>
        </a:p>
      </dgm:t>
    </dgm:pt>
    <dgm:pt modelId="{B8DBD095-F9FB-430E-BD38-36AE640FEA05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2400" b="1" dirty="0" smtClean="0">
              <a:solidFill>
                <a:schemeClr val="accent2">
                  <a:lumMod val="50000"/>
                </a:schemeClr>
              </a:solidFill>
            </a:rPr>
            <a:t>Economic</a:t>
          </a:r>
          <a:r>
            <a:rPr lang="en-US" sz="2600" dirty="0" smtClean="0"/>
            <a:t> </a:t>
          </a:r>
          <a:endParaRPr lang="en-US" sz="2600" dirty="0"/>
        </a:p>
      </dgm:t>
    </dgm:pt>
    <dgm:pt modelId="{AF82FADD-C450-4D3D-AB5C-EECC78EDE640}" type="parTrans" cxnId="{19A3AA3E-8482-436B-B86E-BC6E00E37B6B}">
      <dgm:prSet/>
      <dgm:spPr/>
      <dgm:t>
        <a:bodyPr/>
        <a:lstStyle/>
        <a:p>
          <a:endParaRPr lang="en-US"/>
        </a:p>
      </dgm:t>
    </dgm:pt>
    <dgm:pt modelId="{66C8FAD8-14D5-4ACB-84F4-B05E566A2019}" type="sibTrans" cxnId="{19A3AA3E-8482-436B-B86E-BC6E00E37B6B}">
      <dgm:prSet/>
      <dgm:spPr/>
      <dgm:t>
        <a:bodyPr/>
        <a:lstStyle/>
        <a:p>
          <a:endParaRPr lang="en-US"/>
        </a:p>
      </dgm:t>
    </dgm:pt>
    <dgm:pt modelId="{D9849412-893E-46EA-9768-A0A794D3949D}">
      <dgm:prSet phldrT="[Text]" custT="1"/>
      <dgm:spPr/>
      <dgm:t>
        <a:bodyPr/>
        <a:lstStyle/>
        <a:p>
          <a:r>
            <a:rPr lang="en-US" altLang="en-US" sz="2000" b="1" dirty="0" smtClean="0"/>
            <a:t>Relatively High Median Income of $125,441 </a:t>
          </a:r>
          <a:endParaRPr lang="en-US" sz="2000" dirty="0"/>
        </a:p>
      </dgm:t>
    </dgm:pt>
    <dgm:pt modelId="{7BF61FC7-74CC-4ACA-81C6-D9A34057260E}" type="parTrans" cxnId="{911BA854-8603-4582-AEC8-5131C97A6D2E}">
      <dgm:prSet/>
      <dgm:spPr/>
      <dgm:t>
        <a:bodyPr/>
        <a:lstStyle/>
        <a:p>
          <a:endParaRPr lang="en-US"/>
        </a:p>
      </dgm:t>
    </dgm:pt>
    <dgm:pt modelId="{613AD56E-6745-4A50-939A-A99F5E1D332F}" type="sibTrans" cxnId="{911BA854-8603-4582-AEC8-5131C97A6D2E}">
      <dgm:prSet/>
      <dgm:spPr/>
      <dgm:t>
        <a:bodyPr/>
        <a:lstStyle/>
        <a:p>
          <a:endParaRPr lang="en-US"/>
        </a:p>
      </dgm:t>
    </dgm:pt>
    <dgm:pt modelId="{84D3BBA9-6A90-414E-9C3D-D2AAABC160D4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2400" b="1" dirty="0" smtClean="0">
              <a:solidFill>
                <a:schemeClr val="accent2">
                  <a:lumMod val="50000"/>
                </a:schemeClr>
              </a:solidFill>
            </a:rPr>
            <a:t>Housing</a:t>
          </a:r>
          <a:endParaRPr lang="en-US" sz="2400" b="1" dirty="0">
            <a:solidFill>
              <a:schemeClr val="accent2">
                <a:lumMod val="50000"/>
              </a:schemeClr>
            </a:solidFill>
          </a:endParaRPr>
        </a:p>
      </dgm:t>
    </dgm:pt>
    <dgm:pt modelId="{CF65ADF0-AB5E-4757-A7E9-4121B999F11E}" type="parTrans" cxnId="{CA605945-EAAC-4224-B084-E75AAAC2BC58}">
      <dgm:prSet/>
      <dgm:spPr/>
      <dgm:t>
        <a:bodyPr/>
        <a:lstStyle/>
        <a:p>
          <a:endParaRPr lang="en-US"/>
        </a:p>
      </dgm:t>
    </dgm:pt>
    <dgm:pt modelId="{2ECCE0FD-E4E3-481E-8D0F-D5D6D7A8C1F1}" type="sibTrans" cxnId="{CA605945-EAAC-4224-B084-E75AAAC2BC58}">
      <dgm:prSet/>
      <dgm:spPr/>
      <dgm:t>
        <a:bodyPr/>
        <a:lstStyle/>
        <a:p>
          <a:endParaRPr lang="en-US"/>
        </a:p>
      </dgm:t>
    </dgm:pt>
    <dgm:pt modelId="{F44856B9-D010-4CBD-8818-371AA9C83544}">
      <dgm:prSet phldrT="[Text]" custT="1"/>
      <dgm:spPr/>
      <dgm:t>
        <a:bodyPr/>
        <a:lstStyle/>
        <a:p>
          <a:r>
            <a:rPr lang="en-US" sz="2000" b="1" dirty="0" smtClean="0"/>
            <a:t>High Growth and Substantial Demo/Rebuilt</a:t>
          </a:r>
          <a:endParaRPr lang="en-US" sz="2000" b="1" dirty="0"/>
        </a:p>
      </dgm:t>
    </dgm:pt>
    <dgm:pt modelId="{5448940A-6B5A-49C0-BB4B-A1A72E254134}" type="parTrans" cxnId="{3698A963-E61F-46E8-A14B-291EA192F2E2}">
      <dgm:prSet/>
      <dgm:spPr/>
      <dgm:t>
        <a:bodyPr/>
        <a:lstStyle/>
        <a:p>
          <a:endParaRPr lang="en-US"/>
        </a:p>
      </dgm:t>
    </dgm:pt>
    <dgm:pt modelId="{ED511F5E-53F4-4231-A50A-3E430E17172B}" type="sibTrans" cxnId="{3698A963-E61F-46E8-A14B-291EA192F2E2}">
      <dgm:prSet/>
      <dgm:spPr/>
      <dgm:t>
        <a:bodyPr/>
        <a:lstStyle/>
        <a:p>
          <a:endParaRPr lang="en-US"/>
        </a:p>
      </dgm:t>
    </dgm:pt>
    <dgm:pt modelId="{53BC1394-3559-435E-BA78-5A902092CFAA}">
      <dgm:prSet phldrT="[Text]" custT="1"/>
      <dgm:spPr/>
      <dgm:t>
        <a:bodyPr/>
        <a:lstStyle/>
        <a:p>
          <a:r>
            <a:rPr lang="en-US" sz="2000" b="1" dirty="0" smtClean="0"/>
            <a:t>Predominance of Ownership (0% Vacancy)</a:t>
          </a:r>
          <a:endParaRPr lang="en-US" sz="2000" b="1" dirty="0"/>
        </a:p>
      </dgm:t>
    </dgm:pt>
    <dgm:pt modelId="{BB8D3A14-4447-4B9F-946D-E26334F2F752}" type="parTrans" cxnId="{F9F80C13-88E9-4E93-803D-B3C594AAF2C0}">
      <dgm:prSet/>
      <dgm:spPr/>
      <dgm:t>
        <a:bodyPr/>
        <a:lstStyle/>
        <a:p>
          <a:endParaRPr lang="en-US"/>
        </a:p>
      </dgm:t>
    </dgm:pt>
    <dgm:pt modelId="{B1A658E5-C51A-4D55-BD57-9C12F4B6696F}" type="sibTrans" cxnId="{F9F80C13-88E9-4E93-803D-B3C594AAF2C0}">
      <dgm:prSet/>
      <dgm:spPr/>
      <dgm:t>
        <a:bodyPr/>
        <a:lstStyle/>
        <a:p>
          <a:endParaRPr lang="en-US"/>
        </a:p>
      </dgm:t>
    </dgm:pt>
    <dgm:pt modelId="{430A8AF8-4CF9-4863-A710-71D31E1695C0}">
      <dgm:prSet phldrT="[Text]" custT="1"/>
      <dgm:spPr/>
      <dgm:t>
        <a:bodyPr/>
        <a:lstStyle/>
        <a:p>
          <a:r>
            <a:rPr lang="en-US" sz="2000" b="1" dirty="0" smtClean="0"/>
            <a:t>Growth in Smaller Households</a:t>
          </a:r>
          <a:endParaRPr lang="en-US" sz="2000" b="1" dirty="0"/>
        </a:p>
      </dgm:t>
    </dgm:pt>
    <dgm:pt modelId="{3C12B1C3-02A2-4152-A74A-21F40C04DE90}" type="parTrans" cxnId="{3757B728-4E6B-4FAA-901C-A617854C4565}">
      <dgm:prSet/>
      <dgm:spPr/>
      <dgm:t>
        <a:bodyPr/>
        <a:lstStyle/>
        <a:p>
          <a:endParaRPr lang="en-US"/>
        </a:p>
      </dgm:t>
    </dgm:pt>
    <dgm:pt modelId="{32349EB8-4CC9-466F-A582-E399408566D1}" type="sibTrans" cxnId="{3757B728-4E6B-4FAA-901C-A617854C4565}">
      <dgm:prSet/>
      <dgm:spPr/>
      <dgm:t>
        <a:bodyPr/>
        <a:lstStyle/>
        <a:p>
          <a:endParaRPr lang="en-US"/>
        </a:p>
      </dgm:t>
    </dgm:pt>
    <dgm:pt modelId="{168645D8-DD46-4854-B7F2-87F19542806F}">
      <dgm:prSet custT="1"/>
      <dgm:spPr/>
      <dgm:t>
        <a:bodyPr/>
        <a:lstStyle/>
        <a:p>
          <a:r>
            <a:rPr lang="en-US" altLang="en-US" sz="2000" b="1" dirty="0" smtClean="0"/>
            <a:t>Growing Income Disparities between Owner and Renter Households</a:t>
          </a:r>
          <a:endParaRPr lang="en-US" altLang="en-US" sz="2000" b="1" dirty="0"/>
        </a:p>
      </dgm:t>
    </dgm:pt>
    <dgm:pt modelId="{3439F817-EDB7-40BC-ADBE-9151FEB84534}" type="parTrans" cxnId="{0267B45A-A233-4906-8320-302C1527385B}">
      <dgm:prSet/>
      <dgm:spPr/>
      <dgm:t>
        <a:bodyPr/>
        <a:lstStyle/>
        <a:p>
          <a:endParaRPr lang="en-US"/>
        </a:p>
      </dgm:t>
    </dgm:pt>
    <dgm:pt modelId="{467C3290-E0D9-46F3-B6BE-D57525DC337E}" type="sibTrans" cxnId="{0267B45A-A233-4906-8320-302C1527385B}">
      <dgm:prSet/>
      <dgm:spPr/>
      <dgm:t>
        <a:bodyPr/>
        <a:lstStyle/>
        <a:p>
          <a:endParaRPr lang="en-US"/>
        </a:p>
      </dgm:t>
    </dgm:pt>
    <dgm:pt modelId="{C4C20B77-60A1-4E30-ADCF-5CAED9B96FE5}">
      <dgm:prSet phldrT="[Text]" custT="1"/>
      <dgm:spPr/>
      <dgm:t>
        <a:bodyPr/>
        <a:lstStyle/>
        <a:p>
          <a:r>
            <a:rPr lang="en-US" sz="2000" b="1" dirty="0" smtClean="0"/>
            <a:t>Growth in Rental Units (8.6% Vacancy)</a:t>
          </a:r>
          <a:endParaRPr lang="en-US" sz="2000" b="1" dirty="0"/>
        </a:p>
      </dgm:t>
    </dgm:pt>
    <dgm:pt modelId="{ABE6239B-4B44-4346-A367-41BD5A2A28AF}" type="parTrans" cxnId="{E5A418BF-BFEF-43C5-B148-461765A6614C}">
      <dgm:prSet/>
      <dgm:spPr/>
      <dgm:t>
        <a:bodyPr/>
        <a:lstStyle/>
        <a:p>
          <a:endParaRPr lang="en-US"/>
        </a:p>
      </dgm:t>
    </dgm:pt>
    <dgm:pt modelId="{3A448BF7-9604-44A2-B0EF-FD359EDDAFCB}" type="sibTrans" cxnId="{E5A418BF-BFEF-43C5-B148-461765A6614C}">
      <dgm:prSet/>
      <dgm:spPr/>
      <dgm:t>
        <a:bodyPr/>
        <a:lstStyle/>
        <a:p>
          <a:endParaRPr lang="en-US"/>
        </a:p>
      </dgm:t>
    </dgm:pt>
    <dgm:pt modelId="{15979B97-AF46-4C6A-B950-126BF7A076FB}" type="pres">
      <dgm:prSet presAssocID="{E304EB7A-BF2C-48D3-AF8A-528B48B46372}" presName="Name0" presStyleCnt="0">
        <dgm:presLayoutVars>
          <dgm:dir/>
          <dgm:animLvl val="lvl"/>
          <dgm:resizeHandles val="exact"/>
        </dgm:presLayoutVars>
      </dgm:prSet>
      <dgm:spPr/>
    </dgm:pt>
    <dgm:pt modelId="{0D14105A-ED75-424A-BECD-C607B3098676}" type="pres">
      <dgm:prSet presAssocID="{19960C05-C94A-4646-99C7-A5C95715EF6F}" presName="linNode" presStyleCnt="0"/>
      <dgm:spPr/>
    </dgm:pt>
    <dgm:pt modelId="{02F1C236-E2B5-4581-B525-DEA0521E0999}" type="pres">
      <dgm:prSet presAssocID="{19960C05-C94A-4646-99C7-A5C95715EF6F}" presName="parentText" presStyleLbl="node1" presStyleIdx="0" presStyleCnt="3" custScaleX="70764">
        <dgm:presLayoutVars>
          <dgm:chMax val="1"/>
          <dgm:bulletEnabled val="1"/>
        </dgm:presLayoutVars>
      </dgm:prSet>
      <dgm:spPr/>
    </dgm:pt>
    <dgm:pt modelId="{97A2527D-F9C1-4D27-8D55-67F535780FD4}" type="pres">
      <dgm:prSet presAssocID="{19960C05-C94A-4646-99C7-A5C95715EF6F}" presName="descendantText" presStyleLbl="alignAccFollowNode1" presStyleIdx="0" presStyleCnt="3" custScaleX="1086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43026D-0CAC-4A17-89B1-956390B3757A}" type="pres">
      <dgm:prSet presAssocID="{0CC3075B-92D4-4CAA-A7FF-BB115333D931}" presName="sp" presStyleCnt="0"/>
      <dgm:spPr/>
    </dgm:pt>
    <dgm:pt modelId="{F1B5E6C8-1CAD-4724-B22C-B2B1C73B3970}" type="pres">
      <dgm:prSet presAssocID="{B8DBD095-F9FB-430E-BD38-36AE640FEA05}" presName="linNode" presStyleCnt="0"/>
      <dgm:spPr/>
    </dgm:pt>
    <dgm:pt modelId="{AFD849D1-EC36-4917-A041-A72CFFBABC0F}" type="pres">
      <dgm:prSet presAssocID="{B8DBD095-F9FB-430E-BD38-36AE640FEA05}" presName="parentText" presStyleLbl="node1" presStyleIdx="1" presStyleCnt="3" custScaleX="7076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18FB59-0912-4D6E-A72D-C5B05DC9037D}" type="pres">
      <dgm:prSet presAssocID="{B8DBD095-F9FB-430E-BD38-36AE640FEA05}" presName="descendantText" presStyleLbl="alignAccFollowNode1" presStyleIdx="1" presStyleCnt="3" custScaleX="1086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FE4A2C-2B06-4BA8-BCC5-80D5A35855DC}" type="pres">
      <dgm:prSet presAssocID="{66C8FAD8-14D5-4ACB-84F4-B05E566A2019}" presName="sp" presStyleCnt="0"/>
      <dgm:spPr/>
    </dgm:pt>
    <dgm:pt modelId="{15109451-578F-48C4-B6CD-64459BAFE598}" type="pres">
      <dgm:prSet presAssocID="{84D3BBA9-6A90-414E-9C3D-D2AAABC160D4}" presName="linNode" presStyleCnt="0"/>
      <dgm:spPr/>
    </dgm:pt>
    <dgm:pt modelId="{D3E613AA-0B07-4BD8-92F4-7B4466CB1CF9}" type="pres">
      <dgm:prSet presAssocID="{84D3BBA9-6A90-414E-9C3D-D2AAABC160D4}" presName="parentText" presStyleLbl="node1" presStyleIdx="2" presStyleCnt="3" custScaleX="70764">
        <dgm:presLayoutVars>
          <dgm:chMax val="1"/>
          <dgm:bulletEnabled val="1"/>
        </dgm:presLayoutVars>
      </dgm:prSet>
      <dgm:spPr/>
    </dgm:pt>
    <dgm:pt modelId="{B37BBA64-B6C1-4FB6-868C-04E3DB747CCD}" type="pres">
      <dgm:prSet presAssocID="{84D3BBA9-6A90-414E-9C3D-D2AAABC160D4}" presName="descendantText" presStyleLbl="alignAccFollowNode1" presStyleIdx="2" presStyleCnt="3" custScaleX="1086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9A3AA3E-8482-436B-B86E-BC6E00E37B6B}" srcId="{E304EB7A-BF2C-48D3-AF8A-528B48B46372}" destId="{B8DBD095-F9FB-430E-BD38-36AE640FEA05}" srcOrd="1" destOrd="0" parTransId="{AF82FADD-C450-4D3D-AB5C-EECC78EDE640}" sibTransId="{66C8FAD8-14D5-4ACB-84F4-B05E566A2019}"/>
    <dgm:cxn modelId="{F5435C9E-2E45-4777-8929-D06830D6C13E}" type="presOf" srcId="{168645D8-DD46-4854-B7F2-87F19542806F}" destId="{0618FB59-0912-4D6E-A72D-C5B05DC9037D}" srcOrd="0" destOrd="1" presId="urn:microsoft.com/office/officeart/2005/8/layout/vList5"/>
    <dgm:cxn modelId="{F04A4A0F-EDE4-43A9-BCE1-B7FD496237E5}" type="presOf" srcId="{E884A42E-6F48-4C62-8FDC-CF9BDECD8EF4}" destId="{97A2527D-F9C1-4D27-8D55-67F535780FD4}" srcOrd="0" destOrd="0" presId="urn:microsoft.com/office/officeart/2005/8/layout/vList5"/>
    <dgm:cxn modelId="{3757B728-4E6B-4FAA-901C-A617854C4565}" srcId="{19960C05-C94A-4646-99C7-A5C95715EF6F}" destId="{430A8AF8-4CF9-4863-A710-71D31E1695C0}" srcOrd="2" destOrd="0" parTransId="{3C12B1C3-02A2-4152-A74A-21F40C04DE90}" sibTransId="{32349EB8-4CC9-466F-A582-E399408566D1}"/>
    <dgm:cxn modelId="{159186AB-BEE6-438F-94F9-E4B149215FF7}" type="presOf" srcId="{D9849412-893E-46EA-9768-A0A794D3949D}" destId="{0618FB59-0912-4D6E-A72D-C5B05DC9037D}" srcOrd="0" destOrd="0" presId="urn:microsoft.com/office/officeart/2005/8/layout/vList5"/>
    <dgm:cxn modelId="{F5F94328-385A-46DD-9D17-6145CDE9D308}" type="presOf" srcId="{84D3BBA9-6A90-414E-9C3D-D2AAABC160D4}" destId="{D3E613AA-0B07-4BD8-92F4-7B4466CB1CF9}" srcOrd="0" destOrd="0" presId="urn:microsoft.com/office/officeart/2005/8/layout/vList5"/>
    <dgm:cxn modelId="{87338C39-F085-4E6E-8676-848D14CCF6B8}" srcId="{E304EB7A-BF2C-48D3-AF8A-528B48B46372}" destId="{19960C05-C94A-4646-99C7-A5C95715EF6F}" srcOrd="0" destOrd="0" parTransId="{158C4054-280D-457B-84B3-1D21917A6B65}" sibTransId="{0CC3075B-92D4-4CAA-A7FF-BB115333D931}"/>
    <dgm:cxn modelId="{BAD27703-483A-4F61-8C62-94FDF6DA7622}" srcId="{19960C05-C94A-4646-99C7-A5C95715EF6F}" destId="{E884A42E-6F48-4C62-8FDC-CF9BDECD8EF4}" srcOrd="0" destOrd="0" parTransId="{8A4FDDDA-D633-4807-874F-1043E0292005}" sibTransId="{FC7EB8E1-B03B-4787-B626-683BF5BF3ED5}"/>
    <dgm:cxn modelId="{F235009A-5FF5-46FE-A2E3-B1B86D0ED606}" type="presOf" srcId="{C4C20B77-60A1-4E30-ADCF-5CAED9B96FE5}" destId="{B37BBA64-B6C1-4FB6-868C-04E3DB747CCD}" srcOrd="0" destOrd="2" presId="urn:microsoft.com/office/officeart/2005/8/layout/vList5"/>
    <dgm:cxn modelId="{3698A963-E61F-46E8-A14B-291EA192F2E2}" srcId="{84D3BBA9-6A90-414E-9C3D-D2AAABC160D4}" destId="{F44856B9-D010-4CBD-8818-371AA9C83544}" srcOrd="0" destOrd="0" parTransId="{5448940A-6B5A-49C0-BB4B-A1A72E254134}" sibTransId="{ED511F5E-53F4-4231-A50A-3E430E17172B}"/>
    <dgm:cxn modelId="{B03EF24C-0A21-4C9E-AE74-014F73621AF6}" type="presOf" srcId="{430A8AF8-4CF9-4863-A710-71D31E1695C0}" destId="{97A2527D-F9C1-4D27-8D55-67F535780FD4}" srcOrd="0" destOrd="2" presId="urn:microsoft.com/office/officeart/2005/8/layout/vList5"/>
    <dgm:cxn modelId="{DBFB8F47-245E-4D82-9B13-9912F4947FC7}" type="presOf" srcId="{48656853-CF29-41C6-BC4A-ECC25D19583A}" destId="{97A2527D-F9C1-4D27-8D55-67F535780FD4}" srcOrd="0" destOrd="1" presId="urn:microsoft.com/office/officeart/2005/8/layout/vList5"/>
    <dgm:cxn modelId="{F9F80C13-88E9-4E93-803D-B3C594AAF2C0}" srcId="{84D3BBA9-6A90-414E-9C3D-D2AAABC160D4}" destId="{53BC1394-3559-435E-BA78-5A902092CFAA}" srcOrd="1" destOrd="0" parTransId="{BB8D3A14-4447-4B9F-946D-E26334F2F752}" sibTransId="{B1A658E5-C51A-4D55-BD57-9C12F4B6696F}"/>
    <dgm:cxn modelId="{911BA854-8603-4582-AEC8-5131C97A6D2E}" srcId="{B8DBD095-F9FB-430E-BD38-36AE640FEA05}" destId="{D9849412-893E-46EA-9768-A0A794D3949D}" srcOrd="0" destOrd="0" parTransId="{7BF61FC7-74CC-4ACA-81C6-D9A34057260E}" sibTransId="{613AD56E-6745-4A50-939A-A99F5E1D332F}"/>
    <dgm:cxn modelId="{8F1132D9-BE35-4CEF-8C4B-4505775140A3}" type="presOf" srcId="{E304EB7A-BF2C-48D3-AF8A-528B48B46372}" destId="{15979B97-AF46-4C6A-B950-126BF7A076FB}" srcOrd="0" destOrd="0" presId="urn:microsoft.com/office/officeart/2005/8/layout/vList5"/>
    <dgm:cxn modelId="{C6B25325-4DA2-41A3-A03B-6F4DB569FA8A}" type="presOf" srcId="{53BC1394-3559-435E-BA78-5A902092CFAA}" destId="{B37BBA64-B6C1-4FB6-868C-04E3DB747CCD}" srcOrd="0" destOrd="1" presId="urn:microsoft.com/office/officeart/2005/8/layout/vList5"/>
    <dgm:cxn modelId="{CA605945-EAAC-4224-B084-E75AAAC2BC58}" srcId="{E304EB7A-BF2C-48D3-AF8A-528B48B46372}" destId="{84D3BBA9-6A90-414E-9C3D-D2AAABC160D4}" srcOrd="2" destOrd="0" parTransId="{CF65ADF0-AB5E-4757-A7E9-4121B999F11E}" sibTransId="{2ECCE0FD-E4E3-481E-8D0F-D5D6D7A8C1F1}"/>
    <dgm:cxn modelId="{33A3F0E4-1D80-48F3-89CA-8DDB5A8687C0}" type="presOf" srcId="{B8DBD095-F9FB-430E-BD38-36AE640FEA05}" destId="{AFD849D1-EC36-4917-A041-A72CFFBABC0F}" srcOrd="0" destOrd="0" presId="urn:microsoft.com/office/officeart/2005/8/layout/vList5"/>
    <dgm:cxn modelId="{4EE20FAC-3F90-43BC-A6C1-0595144AB6BC}" type="presOf" srcId="{19960C05-C94A-4646-99C7-A5C95715EF6F}" destId="{02F1C236-E2B5-4581-B525-DEA0521E0999}" srcOrd="0" destOrd="0" presId="urn:microsoft.com/office/officeart/2005/8/layout/vList5"/>
    <dgm:cxn modelId="{74DFBCE8-0421-47A2-9723-C2E7FE727C30}" srcId="{19960C05-C94A-4646-99C7-A5C95715EF6F}" destId="{48656853-CF29-41C6-BC4A-ECC25D19583A}" srcOrd="1" destOrd="0" parTransId="{A1FA2C80-0266-41CC-A076-15C8CD923346}" sibTransId="{5753F884-5387-40CC-8AB0-3F639AB6354A}"/>
    <dgm:cxn modelId="{8D776BAC-F127-40DD-86F9-171083C12872}" type="presOf" srcId="{F44856B9-D010-4CBD-8818-371AA9C83544}" destId="{B37BBA64-B6C1-4FB6-868C-04E3DB747CCD}" srcOrd="0" destOrd="0" presId="urn:microsoft.com/office/officeart/2005/8/layout/vList5"/>
    <dgm:cxn modelId="{0267B45A-A233-4906-8320-302C1527385B}" srcId="{B8DBD095-F9FB-430E-BD38-36AE640FEA05}" destId="{168645D8-DD46-4854-B7F2-87F19542806F}" srcOrd="1" destOrd="0" parTransId="{3439F817-EDB7-40BC-ADBE-9151FEB84534}" sibTransId="{467C3290-E0D9-46F3-B6BE-D57525DC337E}"/>
    <dgm:cxn modelId="{E5A418BF-BFEF-43C5-B148-461765A6614C}" srcId="{84D3BBA9-6A90-414E-9C3D-D2AAABC160D4}" destId="{C4C20B77-60A1-4E30-ADCF-5CAED9B96FE5}" srcOrd="2" destOrd="0" parTransId="{ABE6239B-4B44-4346-A367-41BD5A2A28AF}" sibTransId="{3A448BF7-9604-44A2-B0EF-FD359EDDAFCB}"/>
    <dgm:cxn modelId="{4140D71C-A8C8-4299-8479-AE702E40909B}" type="presParOf" srcId="{15979B97-AF46-4C6A-B950-126BF7A076FB}" destId="{0D14105A-ED75-424A-BECD-C607B3098676}" srcOrd="0" destOrd="0" presId="urn:microsoft.com/office/officeart/2005/8/layout/vList5"/>
    <dgm:cxn modelId="{4456B5BB-17F1-4D0B-855F-9007C8366D71}" type="presParOf" srcId="{0D14105A-ED75-424A-BECD-C607B3098676}" destId="{02F1C236-E2B5-4581-B525-DEA0521E0999}" srcOrd="0" destOrd="0" presId="urn:microsoft.com/office/officeart/2005/8/layout/vList5"/>
    <dgm:cxn modelId="{0F86A8D0-8B6D-4931-BAC3-D4B7AF831BFF}" type="presParOf" srcId="{0D14105A-ED75-424A-BECD-C607B3098676}" destId="{97A2527D-F9C1-4D27-8D55-67F535780FD4}" srcOrd="1" destOrd="0" presId="urn:microsoft.com/office/officeart/2005/8/layout/vList5"/>
    <dgm:cxn modelId="{25D8F55F-4D9E-4AF5-B70F-C118E8CF8171}" type="presParOf" srcId="{15979B97-AF46-4C6A-B950-126BF7A076FB}" destId="{AA43026D-0CAC-4A17-89B1-956390B3757A}" srcOrd="1" destOrd="0" presId="urn:microsoft.com/office/officeart/2005/8/layout/vList5"/>
    <dgm:cxn modelId="{59B3E4F3-C793-4BE0-BF52-CD6C2104BF52}" type="presParOf" srcId="{15979B97-AF46-4C6A-B950-126BF7A076FB}" destId="{F1B5E6C8-1CAD-4724-B22C-B2B1C73B3970}" srcOrd="2" destOrd="0" presId="urn:microsoft.com/office/officeart/2005/8/layout/vList5"/>
    <dgm:cxn modelId="{B6B3E4EF-FAFC-4461-BD72-721B0B570516}" type="presParOf" srcId="{F1B5E6C8-1CAD-4724-B22C-B2B1C73B3970}" destId="{AFD849D1-EC36-4917-A041-A72CFFBABC0F}" srcOrd="0" destOrd="0" presId="urn:microsoft.com/office/officeart/2005/8/layout/vList5"/>
    <dgm:cxn modelId="{4E98CCD3-BCEC-40F6-8223-2A4C35D592BE}" type="presParOf" srcId="{F1B5E6C8-1CAD-4724-B22C-B2B1C73B3970}" destId="{0618FB59-0912-4D6E-A72D-C5B05DC9037D}" srcOrd="1" destOrd="0" presId="urn:microsoft.com/office/officeart/2005/8/layout/vList5"/>
    <dgm:cxn modelId="{FC27A74E-77CD-4DF3-9514-AE88241B5ED1}" type="presParOf" srcId="{15979B97-AF46-4C6A-B950-126BF7A076FB}" destId="{F5FE4A2C-2B06-4BA8-BCC5-80D5A35855DC}" srcOrd="3" destOrd="0" presId="urn:microsoft.com/office/officeart/2005/8/layout/vList5"/>
    <dgm:cxn modelId="{86435615-1DD9-4DDC-993A-822698DE0123}" type="presParOf" srcId="{15979B97-AF46-4C6A-B950-126BF7A076FB}" destId="{15109451-578F-48C4-B6CD-64459BAFE598}" srcOrd="4" destOrd="0" presId="urn:microsoft.com/office/officeart/2005/8/layout/vList5"/>
    <dgm:cxn modelId="{052CBFC6-C113-4119-9C50-870E619E52CE}" type="presParOf" srcId="{15109451-578F-48C4-B6CD-64459BAFE598}" destId="{D3E613AA-0B07-4BD8-92F4-7B4466CB1CF9}" srcOrd="0" destOrd="0" presId="urn:microsoft.com/office/officeart/2005/8/layout/vList5"/>
    <dgm:cxn modelId="{0DE5E008-ABCB-4EC0-92F3-473C3FD2BB32}" type="presParOf" srcId="{15109451-578F-48C4-B6CD-64459BAFE598}" destId="{B37BBA64-B6C1-4FB6-868C-04E3DB747CC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121DCF-91CB-4839-AA94-5F87DEB8F637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41AFA72-D0DE-45F1-8424-08863CB66BC1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en-US" sz="16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Expand </a:t>
          </a:r>
        </a:p>
        <a:p>
          <a:pPr>
            <a:spcAft>
              <a:spcPts val="0"/>
            </a:spcAft>
          </a:pPr>
          <a:r>
            <a:rPr lang="en-US" sz="16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Accessory Dwelling Unit Zoning</a:t>
          </a:r>
          <a:endParaRPr lang="en-US" sz="1600" b="1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6AD63219-23C5-46BF-8C24-CBF442143363}" type="parTrans" cxnId="{76E9A473-8F6E-40F1-8D9B-784C1C60F283}">
      <dgm:prSet/>
      <dgm:spPr/>
      <dgm:t>
        <a:bodyPr/>
        <a:lstStyle/>
        <a:p>
          <a:endParaRPr lang="en-US"/>
        </a:p>
      </dgm:t>
    </dgm:pt>
    <dgm:pt modelId="{5A2B8EE4-7659-4CE6-BA8D-9CB660DBEDA1}" type="sibTrans" cxnId="{76E9A473-8F6E-40F1-8D9B-784C1C60F283}">
      <dgm:prSet/>
      <dgm:spPr>
        <a:noFill/>
      </dgm:spPr>
      <dgm:t>
        <a:bodyPr/>
        <a:lstStyle/>
        <a:p>
          <a:endParaRPr lang="en-US" dirty="0"/>
        </a:p>
      </dgm:t>
    </dgm:pt>
    <dgm:pt modelId="{2BCBDD02-7EBE-4DC2-8DA1-F5BF73003D8F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en-US" sz="16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Amend FRD </a:t>
          </a:r>
        </a:p>
        <a:p>
          <a:pPr>
            <a:spcAft>
              <a:spcPts val="0"/>
            </a:spcAft>
          </a:pPr>
          <a:r>
            <a:rPr lang="en-US" sz="16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and </a:t>
          </a:r>
        </a:p>
        <a:p>
          <a:pPr>
            <a:spcAft>
              <a:spcPts val="0"/>
            </a:spcAft>
          </a:pPr>
          <a:r>
            <a:rPr lang="en-US" sz="16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Mixed Use Zoning</a:t>
          </a:r>
          <a:endParaRPr lang="en-US" sz="1600" b="1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02C445B7-8E03-438C-A8D0-0AA709C94F07}" type="parTrans" cxnId="{A7A49F61-2065-4A3B-ACDB-D454A024FD6C}">
      <dgm:prSet/>
      <dgm:spPr/>
      <dgm:t>
        <a:bodyPr/>
        <a:lstStyle/>
        <a:p>
          <a:endParaRPr lang="en-US"/>
        </a:p>
      </dgm:t>
    </dgm:pt>
    <dgm:pt modelId="{DC40F582-0C40-4D1E-B5FB-9CFB0B42A6BC}" type="sibTrans" cxnId="{A7A49F61-2065-4A3B-ACDB-D454A024FD6C}">
      <dgm:prSet/>
      <dgm:spPr>
        <a:noFill/>
      </dgm:spPr>
      <dgm:t>
        <a:bodyPr/>
        <a:lstStyle/>
        <a:p>
          <a:endParaRPr lang="en-US"/>
        </a:p>
      </dgm:t>
    </dgm:pt>
    <dgm:pt modelId="{0DE489A8-A50C-45CB-AB93-A571AAB452A1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6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Consider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16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Inclusionary Zoning</a:t>
          </a:r>
          <a:endParaRPr lang="en-US" sz="1600" b="1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2A3D6E61-427C-4D6D-B835-3C8646DCEB75}" type="parTrans" cxnId="{C92DDE35-E714-4B04-BB29-E3471F065236}">
      <dgm:prSet/>
      <dgm:spPr/>
      <dgm:t>
        <a:bodyPr/>
        <a:lstStyle/>
        <a:p>
          <a:endParaRPr lang="en-US"/>
        </a:p>
      </dgm:t>
    </dgm:pt>
    <dgm:pt modelId="{A8FF06D1-BF31-4C92-A105-826E3B59FDC7}" type="sibTrans" cxnId="{C92DDE35-E714-4B04-BB29-E3471F065236}">
      <dgm:prSet/>
      <dgm:spPr>
        <a:noFill/>
      </dgm:spPr>
      <dgm:t>
        <a:bodyPr/>
        <a:lstStyle/>
        <a:p>
          <a:endParaRPr lang="en-US"/>
        </a:p>
      </dgm:t>
    </dgm:pt>
    <dgm:pt modelId="{FAB9E3DA-00C1-44D5-A048-738C9B71C93A}">
      <dgm:prSet phldrT="[Text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n-US" sz="16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Address Teardown Activity</a:t>
          </a:r>
          <a:endParaRPr lang="en-US" sz="1600" b="1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F52DD1E5-8FD8-40A7-8978-047B3F3F69AC}" type="parTrans" cxnId="{C076CEF6-6E2F-4DDF-9B0E-D9CBEC511769}">
      <dgm:prSet/>
      <dgm:spPr/>
      <dgm:t>
        <a:bodyPr/>
        <a:lstStyle/>
        <a:p>
          <a:endParaRPr lang="en-US"/>
        </a:p>
      </dgm:t>
    </dgm:pt>
    <dgm:pt modelId="{54F1569C-5BAC-469D-87AD-2E0ADB528C47}" type="sibTrans" cxnId="{C076CEF6-6E2F-4DDF-9B0E-D9CBEC511769}">
      <dgm:prSet/>
      <dgm:spPr>
        <a:noFill/>
      </dgm:spPr>
      <dgm:t>
        <a:bodyPr/>
        <a:lstStyle/>
        <a:p>
          <a:endParaRPr lang="en-US"/>
        </a:p>
      </dgm:t>
    </dgm:pt>
    <dgm:pt modelId="{BAB7B98D-EA9F-4805-98A6-B5DE8992B2F1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en-US" sz="1600" b="1" dirty="0" smtClean="0">
              <a:solidFill>
                <a:schemeClr val="tx1">
                  <a:lumMod val="75000"/>
                  <a:lumOff val="25000"/>
                </a:schemeClr>
              </a:solidFill>
            </a:rPr>
            <a:t>Explore Cottage Development</a:t>
          </a:r>
          <a:endParaRPr lang="en-US" sz="1600" b="1" dirty="0">
            <a:solidFill>
              <a:schemeClr val="tx1">
                <a:lumMod val="75000"/>
                <a:lumOff val="25000"/>
              </a:schemeClr>
            </a:solidFill>
          </a:endParaRPr>
        </a:p>
      </dgm:t>
    </dgm:pt>
    <dgm:pt modelId="{3F610503-448C-47BB-BE9B-70D038A9FE8E}" type="parTrans" cxnId="{4D07E27B-9298-4F42-A488-FDFA7A68316B}">
      <dgm:prSet/>
      <dgm:spPr/>
      <dgm:t>
        <a:bodyPr/>
        <a:lstStyle/>
        <a:p>
          <a:endParaRPr lang="en-US"/>
        </a:p>
      </dgm:t>
    </dgm:pt>
    <dgm:pt modelId="{7086652E-54F7-4269-A478-8FBC133FF18D}" type="sibTrans" cxnId="{4D07E27B-9298-4F42-A488-FDFA7A68316B}">
      <dgm:prSet/>
      <dgm:spPr>
        <a:noFill/>
      </dgm:spPr>
      <dgm:t>
        <a:bodyPr/>
        <a:lstStyle/>
        <a:p>
          <a:endParaRPr lang="en-US"/>
        </a:p>
      </dgm:t>
    </dgm:pt>
    <dgm:pt modelId="{9A39920B-3D94-42F4-9250-91C9697A52C1}" type="pres">
      <dgm:prSet presAssocID="{B2121DCF-91CB-4839-AA94-5F87DEB8F637}" presName="cycle" presStyleCnt="0">
        <dgm:presLayoutVars>
          <dgm:dir/>
          <dgm:resizeHandles val="exact"/>
        </dgm:presLayoutVars>
      </dgm:prSet>
      <dgm:spPr/>
    </dgm:pt>
    <dgm:pt modelId="{5F309F88-BF86-43E3-B5D2-14669001AC6F}" type="pres">
      <dgm:prSet presAssocID="{941AFA72-D0DE-45F1-8424-08863CB66BC1}" presName="node" presStyleLbl="node1" presStyleIdx="0" presStyleCnt="5" custScaleX="115791" custScaleY="54432" custRadScaleRad="109112" custRadScaleInc="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9376CE44-9EC8-4126-9C54-3C6EC1F495C3}" type="pres">
      <dgm:prSet presAssocID="{5A2B8EE4-7659-4CE6-BA8D-9CB660DBEDA1}" presName="sibTrans" presStyleLbl="sibTrans2D1" presStyleIdx="0" presStyleCnt="5"/>
      <dgm:spPr/>
    </dgm:pt>
    <dgm:pt modelId="{20CDFBF7-3817-42EB-BCA0-A5AC0BA0F9AC}" type="pres">
      <dgm:prSet presAssocID="{5A2B8EE4-7659-4CE6-BA8D-9CB660DBEDA1}" presName="connectorText" presStyleLbl="sibTrans2D1" presStyleIdx="0" presStyleCnt="5"/>
      <dgm:spPr/>
    </dgm:pt>
    <dgm:pt modelId="{21615FAE-88AC-4B5F-BF2D-F123053722F8}" type="pres">
      <dgm:prSet presAssocID="{2BCBDD02-7EBE-4DC2-8DA1-F5BF73003D8F}" presName="node" presStyleLbl="node1" presStyleIdx="1" presStyleCnt="5" custScaleX="109379" custScaleY="58239" custRadScaleRad="157728" custRadScaleInc="-593">
        <dgm:presLayoutVars>
          <dgm:bulletEnabled val="1"/>
        </dgm:presLayoutVars>
      </dgm:prSet>
      <dgm:spPr>
        <a:prstGeom prst="roundRect">
          <a:avLst/>
        </a:prstGeom>
      </dgm:spPr>
    </dgm:pt>
    <dgm:pt modelId="{F2CC7D04-4790-4362-B843-F9132184CA7F}" type="pres">
      <dgm:prSet presAssocID="{DC40F582-0C40-4D1E-B5FB-9CFB0B42A6BC}" presName="sibTrans" presStyleLbl="sibTrans2D1" presStyleIdx="1" presStyleCnt="5"/>
      <dgm:spPr/>
    </dgm:pt>
    <dgm:pt modelId="{F0512642-DFF4-43DF-935D-C9B63237FB0B}" type="pres">
      <dgm:prSet presAssocID="{DC40F582-0C40-4D1E-B5FB-9CFB0B42A6BC}" presName="connectorText" presStyleLbl="sibTrans2D1" presStyleIdx="1" presStyleCnt="5"/>
      <dgm:spPr/>
    </dgm:pt>
    <dgm:pt modelId="{8123EF19-A25C-4412-B911-F19344CC9AFF}" type="pres">
      <dgm:prSet presAssocID="{0DE489A8-A50C-45CB-AB93-A571AAB452A1}" presName="node" presStyleLbl="node1" presStyleIdx="2" presStyleCnt="5" custScaleX="114868" custScaleY="59617" custRadScaleRad="151262" custRadScaleInc="-6922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862CBB93-8604-4EA9-935F-5796FCA0EEB1}" type="pres">
      <dgm:prSet presAssocID="{A8FF06D1-BF31-4C92-A105-826E3B59FDC7}" presName="sibTrans" presStyleLbl="sibTrans2D1" presStyleIdx="2" presStyleCnt="5"/>
      <dgm:spPr/>
    </dgm:pt>
    <dgm:pt modelId="{C09B7204-367F-4E43-813A-16338894311D}" type="pres">
      <dgm:prSet presAssocID="{A8FF06D1-BF31-4C92-A105-826E3B59FDC7}" presName="connectorText" presStyleLbl="sibTrans2D1" presStyleIdx="2" presStyleCnt="5"/>
      <dgm:spPr/>
    </dgm:pt>
    <dgm:pt modelId="{E480677C-FACD-48C4-9176-C953AD7746A0}" type="pres">
      <dgm:prSet presAssocID="{BAB7B98D-EA9F-4805-98A6-B5DE8992B2F1}" presName="node" presStyleLbl="node1" presStyleIdx="3" presStyleCnt="5" custScaleX="115903" custScaleY="57872" custRadScaleRad="135289" custRadScaleInc="59526">
        <dgm:presLayoutVars>
          <dgm:bulletEnabled val="1"/>
        </dgm:presLayoutVars>
      </dgm:prSet>
      <dgm:spPr>
        <a:prstGeom prst="roundRect">
          <a:avLst/>
        </a:prstGeom>
      </dgm:spPr>
    </dgm:pt>
    <dgm:pt modelId="{AE802117-056E-495F-99DD-3CF59999C43A}" type="pres">
      <dgm:prSet presAssocID="{7086652E-54F7-4269-A478-8FBC133FF18D}" presName="sibTrans" presStyleLbl="sibTrans2D1" presStyleIdx="3" presStyleCnt="5"/>
      <dgm:spPr/>
    </dgm:pt>
    <dgm:pt modelId="{65D66DA1-29E8-4311-8252-0DB8B4DD902C}" type="pres">
      <dgm:prSet presAssocID="{7086652E-54F7-4269-A478-8FBC133FF18D}" presName="connectorText" presStyleLbl="sibTrans2D1" presStyleIdx="3" presStyleCnt="5"/>
      <dgm:spPr/>
    </dgm:pt>
    <dgm:pt modelId="{C6FE6392-FDDA-401D-AF6F-9B8F34137F87}" type="pres">
      <dgm:prSet presAssocID="{FAB9E3DA-00C1-44D5-A048-738C9B71C93A}" presName="node" presStyleLbl="node1" presStyleIdx="4" presStyleCnt="5" custScaleX="105313" custScaleY="57478" custRadScaleRad="147366" custRadScaleInc="2889">
        <dgm:presLayoutVars>
          <dgm:bulletEnabled val="1"/>
        </dgm:presLayoutVars>
      </dgm:prSet>
      <dgm:spPr>
        <a:prstGeom prst="roundRect">
          <a:avLst/>
        </a:prstGeom>
      </dgm:spPr>
    </dgm:pt>
    <dgm:pt modelId="{9F307D0F-D034-4FBE-BCAC-D11A0F033FA3}" type="pres">
      <dgm:prSet presAssocID="{54F1569C-5BAC-469D-87AD-2E0ADB528C47}" presName="sibTrans" presStyleLbl="sibTrans2D1" presStyleIdx="4" presStyleCnt="5"/>
      <dgm:spPr/>
    </dgm:pt>
    <dgm:pt modelId="{E50F78F3-A23D-4102-8F1E-8D9EFC9F19D8}" type="pres">
      <dgm:prSet presAssocID="{54F1569C-5BAC-469D-87AD-2E0ADB528C47}" presName="connectorText" presStyleLbl="sibTrans2D1" presStyleIdx="4" presStyleCnt="5"/>
      <dgm:spPr/>
    </dgm:pt>
  </dgm:ptLst>
  <dgm:cxnLst>
    <dgm:cxn modelId="{A7A49F61-2065-4A3B-ACDB-D454A024FD6C}" srcId="{B2121DCF-91CB-4839-AA94-5F87DEB8F637}" destId="{2BCBDD02-7EBE-4DC2-8DA1-F5BF73003D8F}" srcOrd="1" destOrd="0" parTransId="{02C445B7-8E03-438C-A8D0-0AA709C94F07}" sibTransId="{DC40F582-0C40-4D1E-B5FB-9CFB0B42A6BC}"/>
    <dgm:cxn modelId="{C076CEF6-6E2F-4DDF-9B0E-D9CBEC511769}" srcId="{B2121DCF-91CB-4839-AA94-5F87DEB8F637}" destId="{FAB9E3DA-00C1-44D5-A048-738C9B71C93A}" srcOrd="4" destOrd="0" parTransId="{F52DD1E5-8FD8-40A7-8978-047B3F3F69AC}" sibTransId="{54F1569C-5BAC-469D-87AD-2E0ADB528C47}"/>
    <dgm:cxn modelId="{84BF425B-5DDA-490B-9509-2283A671FA2E}" type="presOf" srcId="{5A2B8EE4-7659-4CE6-BA8D-9CB660DBEDA1}" destId="{20CDFBF7-3817-42EB-BCA0-A5AC0BA0F9AC}" srcOrd="1" destOrd="0" presId="urn:microsoft.com/office/officeart/2005/8/layout/cycle2"/>
    <dgm:cxn modelId="{5C3C329B-B69C-4B76-A1B0-2EFDD2ECD32B}" type="presOf" srcId="{B2121DCF-91CB-4839-AA94-5F87DEB8F637}" destId="{9A39920B-3D94-42F4-9250-91C9697A52C1}" srcOrd="0" destOrd="0" presId="urn:microsoft.com/office/officeart/2005/8/layout/cycle2"/>
    <dgm:cxn modelId="{76E9A473-8F6E-40F1-8D9B-784C1C60F283}" srcId="{B2121DCF-91CB-4839-AA94-5F87DEB8F637}" destId="{941AFA72-D0DE-45F1-8424-08863CB66BC1}" srcOrd="0" destOrd="0" parTransId="{6AD63219-23C5-46BF-8C24-CBF442143363}" sibTransId="{5A2B8EE4-7659-4CE6-BA8D-9CB660DBEDA1}"/>
    <dgm:cxn modelId="{C7C421A9-BF68-439F-A817-2E105499FC70}" type="presOf" srcId="{DC40F582-0C40-4D1E-B5FB-9CFB0B42A6BC}" destId="{F0512642-DFF4-43DF-935D-C9B63237FB0B}" srcOrd="1" destOrd="0" presId="urn:microsoft.com/office/officeart/2005/8/layout/cycle2"/>
    <dgm:cxn modelId="{648B75C9-9651-4898-9F41-2345BD24EB69}" type="presOf" srcId="{2BCBDD02-7EBE-4DC2-8DA1-F5BF73003D8F}" destId="{21615FAE-88AC-4B5F-BF2D-F123053722F8}" srcOrd="0" destOrd="0" presId="urn:microsoft.com/office/officeart/2005/8/layout/cycle2"/>
    <dgm:cxn modelId="{C92DDE35-E714-4B04-BB29-E3471F065236}" srcId="{B2121DCF-91CB-4839-AA94-5F87DEB8F637}" destId="{0DE489A8-A50C-45CB-AB93-A571AAB452A1}" srcOrd="2" destOrd="0" parTransId="{2A3D6E61-427C-4D6D-B835-3C8646DCEB75}" sibTransId="{A8FF06D1-BF31-4C92-A105-826E3B59FDC7}"/>
    <dgm:cxn modelId="{94468D4B-F064-4F2E-B014-3440BC9B202F}" type="presOf" srcId="{DC40F582-0C40-4D1E-B5FB-9CFB0B42A6BC}" destId="{F2CC7D04-4790-4362-B843-F9132184CA7F}" srcOrd="0" destOrd="0" presId="urn:microsoft.com/office/officeart/2005/8/layout/cycle2"/>
    <dgm:cxn modelId="{6F2DC1CC-EE36-4CEA-AEA9-5DBC2EF94314}" type="presOf" srcId="{7086652E-54F7-4269-A478-8FBC133FF18D}" destId="{65D66DA1-29E8-4311-8252-0DB8B4DD902C}" srcOrd="1" destOrd="0" presId="urn:microsoft.com/office/officeart/2005/8/layout/cycle2"/>
    <dgm:cxn modelId="{F5A8432A-8791-4B4E-A506-28A111FD9CC0}" type="presOf" srcId="{A8FF06D1-BF31-4C92-A105-826E3B59FDC7}" destId="{862CBB93-8604-4EA9-935F-5796FCA0EEB1}" srcOrd="0" destOrd="0" presId="urn:microsoft.com/office/officeart/2005/8/layout/cycle2"/>
    <dgm:cxn modelId="{F6E3CD41-AF34-451F-B29A-BABF0306DB4A}" type="presOf" srcId="{7086652E-54F7-4269-A478-8FBC133FF18D}" destId="{AE802117-056E-495F-99DD-3CF59999C43A}" srcOrd="0" destOrd="0" presId="urn:microsoft.com/office/officeart/2005/8/layout/cycle2"/>
    <dgm:cxn modelId="{AF98D0EA-15EA-4229-812E-22206170AC41}" type="presOf" srcId="{5A2B8EE4-7659-4CE6-BA8D-9CB660DBEDA1}" destId="{9376CE44-9EC8-4126-9C54-3C6EC1F495C3}" srcOrd="0" destOrd="0" presId="urn:microsoft.com/office/officeart/2005/8/layout/cycle2"/>
    <dgm:cxn modelId="{BABE60B6-DDAD-484C-BF98-BBC908E9D0F5}" type="presOf" srcId="{941AFA72-D0DE-45F1-8424-08863CB66BC1}" destId="{5F309F88-BF86-43E3-B5D2-14669001AC6F}" srcOrd="0" destOrd="0" presId="urn:microsoft.com/office/officeart/2005/8/layout/cycle2"/>
    <dgm:cxn modelId="{E2FEC9B9-A711-46BA-B12C-BF248F6D82B8}" type="presOf" srcId="{0DE489A8-A50C-45CB-AB93-A571AAB452A1}" destId="{8123EF19-A25C-4412-B911-F19344CC9AFF}" srcOrd="0" destOrd="0" presId="urn:microsoft.com/office/officeart/2005/8/layout/cycle2"/>
    <dgm:cxn modelId="{4D07E27B-9298-4F42-A488-FDFA7A68316B}" srcId="{B2121DCF-91CB-4839-AA94-5F87DEB8F637}" destId="{BAB7B98D-EA9F-4805-98A6-B5DE8992B2F1}" srcOrd="3" destOrd="0" parTransId="{3F610503-448C-47BB-BE9B-70D038A9FE8E}" sibTransId="{7086652E-54F7-4269-A478-8FBC133FF18D}"/>
    <dgm:cxn modelId="{B6DD430F-5CD4-44B3-94BF-39D1137D2F26}" type="presOf" srcId="{BAB7B98D-EA9F-4805-98A6-B5DE8992B2F1}" destId="{E480677C-FACD-48C4-9176-C953AD7746A0}" srcOrd="0" destOrd="0" presId="urn:microsoft.com/office/officeart/2005/8/layout/cycle2"/>
    <dgm:cxn modelId="{39EA624D-8396-48E2-A2E8-AD132671AC7C}" type="presOf" srcId="{54F1569C-5BAC-469D-87AD-2E0ADB528C47}" destId="{9F307D0F-D034-4FBE-BCAC-D11A0F033FA3}" srcOrd="0" destOrd="0" presId="urn:microsoft.com/office/officeart/2005/8/layout/cycle2"/>
    <dgm:cxn modelId="{FE2B6902-96D4-462D-AE56-A4BFA184E2AD}" type="presOf" srcId="{54F1569C-5BAC-469D-87AD-2E0ADB528C47}" destId="{E50F78F3-A23D-4102-8F1E-8D9EFC9F19D8}" srcOrd="1" destOrd="0" presId="urn:microsoft.com/office/officeart/2005/8/layout/cycle2"/>
    <dgm:cxn modelId="{107C7844-7148-44EB-BE35-1D3E45896BA5}" type="presOf" srcId="{A8FF06D1-BF31-4C92-A105-826E3B59FDC7}" destId="{C09B7204-367F-4E43-813A-16338894311D}" srcOrd="1" destOrd="0" presId="urn:microsoft.com/office/officeart/2005/8/layout/cycle2"/>
    <dgm:cxn modelId="{05113BAE-E44E-4CBD-BE6A-65D8E786766E}" type="presOf" srcId="{FAB9E3DA-00C1-44D5-A048-738C9B71C93A}" destId="{C6FE6392-FDDA-401D-AF6F-9B8F34137F87}" srcOrd="0" destOrd="0" presId="urn:microsoft.com/office/officeart/2005/8/layout/cycle2"/>
    <dgm:cxn modelId="{1F146257-C13C-4F87-8757-668F7B071834}" type="presParOf" srcId="{9A39920B-3D94-42F4-9250-91C9697A52C1}" destId="{5F309F88-BF86-43E3-B5D2-14669001AC6F}" srcOrd="0" destOrd="0" presId="urn:microsoft.com/office/officeart/2005/8/layout/cycle2"/>
    <dgm:cxn modelId="{62CBF979-1C08-4D09-B39F-39C67D6EDB2A}" type="presParOf" srcId="{9A39920B-3D94-42F4-9250-91C9697A52C1}" destId="{9376CE44-9EC8-4126-9C54-3C6EC1F495C3}" srcOrd="1" destOrd="0" presId="urn:microsoft.com/office/officeart/2005/8/layout/cycle2"/>
    <dgm:cxn modelId="{59B1270B-F312-49EF-A896-9105662E9CDB}" type="presParOf" srcId="{9376CE44-9EC8-4126-9C54-3C6EC1F495C3}" destId="{20CDFBF7-3817-42EB-BCA0-A5AC0BA0F9AC}" srcOrd="0" destOrd="0" presId="urn:microsoft.com/office/officeart/2005/8/layout/cycle2"/>
    <dgm:cxn modelId="{CACF40A9-B94C-450D-8754-F2B87CA11BCA}" type="presParOf" srcId="{9A39920B-3D94-42F4-9250-91C9697A52C1}" destId="{21615FAE-88AC-4B5F-BF2D-F123053722F8}" srcOrd="2" destOrd="0" presId="urn:microsoft.com/office/officeart/2005/8/layout/cycle2"/>
    <dgm:cxn modelId="{423DDF67-11FD-4666-93CE-CA8F0DCD42FD}" type="presParOf" srcId="{9A39920B-3D94-42F4-9250-91C9697A52C1}" destId="{F2CC7D04-4790-4362-B843-F9132184CA7F}" srcOrd="3" destOrd="0" presId="urn:microsoft.com/office/officeart/2005/8/layout/cycle2"/>
    <dgm:cxn modelId="{EFD1D6A2-4176-4701-AC5A-DDF4E8E41625}" type="presParOf" srcId="{F2CC7D04-4790-4362-B843-F9132184CA7F}" destId="{F0512642-DFF4-43DF-935D-C9B63237FB0B}" srcOrd="0" destOrd="0" presId="urn:microsoft.com/office/officeart/2005/8/layout/cycle2"/>
    <dgm:cxn modelId="{54025F62-94F8-4F71-B24A-98209C88AD0A}" type="presParOf" srcId="{9A39920B-3D94-42F4-9250-91C9697A52C1}" destId="{8123EF19-A25C-4412-B911-F19344CC9AFF}" srcOrd="4" destOrd="0" presId="urn:microsoft.com/office/officeart/2005/8/layout/cycle2"/>
    <dgm:cxn modelId="{F172E194-BAFD-4C8B-AB51-46860BFFB9D1}" type="presParOf" srcId="{9A39920B-3D94-42F4-9250-91C9697A52C1}" destId="{862CBB93-8604-4EA9-935F-5796FCA0EEB1}" srcOrd="5" destOrd="0" presId="urn:microsoft.com/office/officeart/2005/8/layout/cycle2"/>
    <dgm:cxn modelId="{4C16CF77-76C6-4437-9C72-5292B7BDC159}" type="presParOf" srcId="{862CBB93-8604-4EA9-935F-5796FCA0EEB1}" destId="{C09B7204-367F-4E43-813A-16338894311D}" srcOrd="0" destOrd="0" presId="urn:microsoft.com/office/officeart/2005/8/layout/cycle2"/>
    <dgm:cxn modelId="{AEE1D2C3-D70A-4532-BD2E-390426BCB5D0}" type="presParOf" srcId="{9A39920B-3D94-42F4-9250-91C9697A52C1}" destId="{E480677C-FACD-48C4-9176-C953AD7746A0}" srcOrd="6" destOrd="0" presId="urn:microsoft.com/office/officeart/2005/8/layout/cycle2"/>
    <dgm:cxn modelId="{2BFC11CB-A863-40AE-9358-9B69B6CF5E3F}" type="presParOf" srcId="{9A39920B-3D94-42F4-9250-91C9697A52C1}" destId="{AE802117-056E-495F-99DD-3CF59999C43A}" srcOrd="7" destOrd="0" presId="urn:microsoft.com/office/officeart/2005/8/layout/cycle2"/>
    <dgm:cxn modelId="{3855B5B2-9713-492F-84ED-5C1B17695CAF}" type="presParOf" srcId="{AE802117-056E-495F-99DD-3CF59999C43A}" destId="{65D66DA1-29E8-4311-8252-0DB8B4DD902C}" srcOrd="0" destOrd="0" presId="urn:microsoft.com/office/officeart/2005/8/layout/cycle2"/>
    <dgm:cxn modelId="{C65FF2C5-0A6A-426A-AD28-6B497BF49EBE}" type="presParOf" srcId="{9A39920B-3D94-42F4-9250-91C9697A52C1}" destId="{C6FE6392-FDDA-401D-AF6F-9B8F34137F87}" srcOrd="8" destOrd="0" presId="urn:microsoft.com/office/officeart/2005/8/layout/cycle2"/>
    <dgm:cxn modelId="{B8FD3E2B-A5B5-45C1-9DFA-F89E6ACBAFC0}" type="presParOf" srcId="{9A39920B-3D94-42F4-9250-91C9697A52C1}" destId="{9F307D0F-D034-4FBE-BCAC-D11A0F033FA3}" srcOrd="9" destOrd="0" presId="urn:microsoft.com/office/officeart/2005/8/layout/cycle2"/>
    <dgm:cxn modelId="{C82C2164-3D2E-4AAB-B6C4-546FF93F3E9D}" type="presParOf" srcId="{9F307D0F-D034-4FBE-BCAC-D11A0F033FA3}" destId="{E50F78F3-A23D-4102-8F1E-8D9EFC9F19D8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A2527D-F9C1-4D27-8D55-67F535780FD4}">
      <dsp:nvSpPr>
        <dsp:cNvPr id="0" name=""/>
        <dsp:cNvSpPr/>
      </dsp:nvSpPr>
      <dsp:spPr>
        <a:xfrm rot="5400000">
          <a:off x="4589557" y="-2071310"/>
          <a:ext cx="1352647" cy="583855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/>
            <a:t>Aging Population</a:t>
          </a:r>
          <a:endParaRPr lang="en-US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/>
            <a:t>Projected Decline in Children, Middle Age</a:t>
          </a:r>
          <a:endParaRPr lang="en-US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/>
            <a:t>Growth in Smaller Households</a:t>
          </a:r>
          <a:endParaRPr lang="en-US" sz="2000" b="1" kern="1200" dirty="0"/>
        </a:p>
      </dsp:txBody>
      <dsp:txXfrm rot="-5400000">
        <a:off x="2346605" y="237673"/>
        <a:ext cx="5772522" cy="1220585"/>
      </dsp:txXfrm>
    </dsp:sp>
    <dsp:sp modelId="{02F1C236-E2B5-4581-B525-DEA0521E0999}">
      <dsp:nvSpPr>
        <dsp:cNvPr id="0" name=""/>
        <dsp:cNvSpPr/>
      </dsp:nvSpPr>
      <dsp:spPr>
        <a:xfrm>
          <a:off x="208353" y="2561"/>
          <a:ext cx="2138250" cy="1690808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accent2">
                  <a:lumMod val="50000"/>
                </a:schemeClr>
              </a:solidFill>
            </a:rPr>
            <a:t>Demographic</a:t>
          </a:r>
          <a:endParaRPr lang="en-US" sz="24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290891" y="85099"/>
        <a:ext cx="1973174" cy="1525732"/>
      </dsp:txXfrm>
    </dsp:sp>
    <dsp:sp modelId="{0618FB59-0912-4D6E-A72D-C5B05DC9037D}">
      <dsp:nvSpPr>
        <dsp:cNvPr id="0" name=""/>
        <dsp:cNvSpPr/>
      </dsp:nvSpPr>
      <dsp:spPr>
        <a:xfrm rot="5400000">
          <a:off x="4589557" y="-295961"/>
          <a:ext cx="1352647" cy="583855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en-US" sz="2000" b="1" kern="1200" dirty="0" smtClean="0"/>
            <a:t>Relatively High Median Income of $125,441 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en-US" sz="2000" b="1" kern="1200" dirty="0" smtClean="0"/>
            <a:t>Growing Income Disparities between Owner and Renter Households</a:t>
          </a:r>
          <a:endParaRPr lang="en-US" altLang="en-US" sz="2000" b="1" kern="1200" dirty="0"/>
        </a:p>
      </dsp:txBody>
      <dsp:txXfrm rot="-5400000">
        <a:off x="2346605" y="2013022"/>
        <a:ext cx="5772522" cy="1220585"/>
      </dsp:txXfrm>
    </dsp:sp>
    <dsp:sp modelId="{AFD849D1-EC36-4917-A041-A72CFFBABC0F}">
      <dsp:nvSpPr>
        <dsp:cNvPr id="0" name=""/>
        <dsp:cNvSpPr/>
      </dsp:nvSpPr>
      <dsp:spPr>
        <a:xfrm>
          <a:off x="208353" y="1777911"/>
          <a:ext cx="2138250" cy="1690808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accent2">
                  <a:lumMod val="50000"/>
                </a:schemeClr>
              </a:solidFill>
            </a:rPr>
            <a:t>Economic</a:t>
          </a:r>
          <a:r>
            <a:rPr lang="en-US" sz="2600" kern="1200" dirty="0" smtClean="0"/>
            <a:t> </a:t>
          </a:r>
          <a:endParaRPr lang="en-US" sz="2600" kern="1200" dirty="0"/>
        </a:p>
      </dsp:txBody>
      <dsp:txXfrm>
        <a:off x="290891" y="1860449"/>
        <a:ext cx="1973174" cy="1525732"/>
      </dsp:txXfrm>
    </dsp:sp>
    <dsp:sp modelId="{B37BBA64-B6C1-4FB6-868C-04E3DB747CCD}">
      <dsp:nvSpPr>
        <dsp:cNvPr id="0" name=""/>
        <dsp:cNvSpPr/>
      </dsp:nvSpPr>
      <dsp:spPr>
        <a:xfrm rot="5400000">
          <a:off x="4589557" y="1479387"/>
          <a:ext cx="1352647" cy="583855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/>
            <a:t>High Growth and Substantial Demo/Rebuilt</a:t>
          </a:r>
          <a:endParaRPr lang="en-US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/>
            <a:t>Predominance of Ownership (0% Vacancy)</a:t>
          </a:r>
          <a:endParaRPr lang="en-US" sz="2000" b="1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1" kern="1200" dirty="0" smtClean="0"/>
            <a:t>Growth in Rental Units (8.6% Vacancy)</a:t>
          </a:r>
          <a:endParaRPr lang="en-US" sz="2000" b="1" kern="1200" dirty="0"/>
        </a:p>
      </dsp:txBody>
      <dsp:txXfrm rot="-5400000">
        <a:off x="2346605" y="3788371"/>
        <a:ext cx="5772522" cy="1220585"/>
      </dsp:txXfrm>
    </dsp:sp>
    <dsp:sp modelId="{D3E613AA-0B07-4BD8-92F4-7B4466CB1CF9}">
      <dsp:nvSpPr>
        <dsp:cNvPr id="0" name=""/>
        <dsp:cNvSpPr/>
      </dsp:nvSpPr>
      <dsp:spPr>
        <a:xfrm>
          <a:off x="208353" y="3553260"/>
          <a:ext cx="2138250" cy="1690808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chemeClr val="accent2">
                  <a:lumMod val="50000"/>
                </a:schemeClr>
              </a:solidFill>
            </a:rPr>
            <a:t>Housing</a:t>
          </a:r>
          <a:endParaRPr lang="en-US" sz="24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290891" y="3635798"/>
        <a:ext cx="1973174" cy="15257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309F88-BF86-43E3-B5D2-14669001AC6F}">
      <dsp:nvSpPr>
        <dsp:cNvPr id="0" name=""/>
        <dsp:cNvSpPr/>
      </dsp:nvSpPr>
      <dsp:spPr>
        <a:xfrm>
          <a:off x="3120588" y="342054"/>
          <a:ext cx="1854266" cy="871668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6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Expand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6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Accessory Dwelling Unit Zoning</a:t>
          </a:r>
          <a:endParaRPr lang="en-US" sz="1600" b="1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3163139" y="384605"/>
        <a:ext cx="1769164" cy="786566"/>
      </dsp:txXfrm>
    </dsp:sp>
    <dsp:sp modelId="{9376CE44-9EC8-4126-9C54-3C6EC1F495C3}">
      <dsp:nvSpPr>
        <dsp:cNvPr id="0" name=""/>
        <dsp:cNvSpPr/>
      </dsp:nvSpPr>
      <dsp:spPr>
        <a:xfrm rot="1305761">
          <a:off x="5085367" y="1110716"/>
          <a:ext cx="945943" cy="540469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 dirty="0"/>
        </a:p>
      </dsp:txBody>
      <dsp:txXfrm>
        <a:off x="5091145" y="1188752"/>
        <a:ext cx="783802" cy="324281"/>
      </dsp:txXfrm>
    </dsp:sp>
    <dsp:sp modelId="{21615FAE-88AC-4B5F-BF2D-F123053722F8}">
      <dsp:nvSpPr>
        <dsp:cNvPr id="0" name=""/>
        <dsp:cNvSpPr/>
      </dsp:nvSpPr>
      <dsp:spPr>
        <a:xfrm>
          <a:off x="6236918" y="1535164"/>
          <a:ext cx="1751585" cy="932633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6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Amend FRD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6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and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6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Mixed Use Zoning</a:t>
          </a:r>
          <a:endParaRPr lang="en-US" sz="1600" b="1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6282445" y="1580691"/>
        <a:ext cx="1660531" cy="841579"/>
      </dsp:txXfrm>
    </dsp:sp>
    <dsp:sp modelId="{F2CC7D04-4790-4362-B843-F9132184CA7F}">
      <dsp:nvSpPr>
        <dsp:cNvPr id="0" name=""/>
        <dsp:cNvSpPr/>
      </dsp:nvSpPr>
      <dsp:spPr>
        <a:xfrm rot="5890122">
          <a:off x="6515878" y="2958337"/>
          <a:ext cx="841379" cy="540469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/>
        </a:p>
      </dsp:txBody>
      <dsp:txXfrm rot="10800000">
        <a:off x="6608468" y="2986183"/>
        <a:ext cx="679238" cy="324281"/>
      </dsp:txXfrm>
    </dsp:sp>
    <dsp:sp modelId="{8123EF19-A25C-4412-B911-F19344CC9AFF}">
      <dsp:nvSpPr>
        <dsp:cNvPr id="0" name=""/>
        <dsp:cNvSpPr/>
      </dsp:nvSpPr>
      <dsp:spPr>
        <a:xfrm>
          <a:off x="5832327" y="4036525"/>
          <a:ext cx="1839485" cy="954701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6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Consider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16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Inclusionary Zoning</a:t>
          </a:r>
          <a:endParaRPr lang="en-US" sz="1600" b="1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5878932" y="4083130"/>
        <a:ext cx="1746275" cy="861491"/>
      </dsp:txXfrm>
    </dsp:sp>
    <dsp:sp modelId="{862CBB93-8604-4EA9-935F-5796FCA0EEB1}">
      <dsp:nvSpPr>
        <dsp:cNvPr id="0" name=""/>
        <dsp:cNvSpPr/>
      </dsp:nvSpPr>
      <dsp:spPr>
        <a:xfrm rot="10809531">
          <a:off x="3440625" y="4236803"/>
          <a:ext cx="1690149" cy="540469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/>
        </a:p>
      </dsp:txBody>
      <dsp:txXfrm rot="10800000">
        <a:off x="3602766" y="4345122"/>
        <a:ext cx="1528008" cy="324281"/>
      </dsp:txXfrm>
    </dsp:sp>
    <dsp:sp modelId="{E480677C-FACD-48C4-9176-C953AD7746A0}">
      <dsp:nvSpPr>
        <dsp:cNvPr id="0" name=""/>
        <dsp:cNvSpPr/>
      </dsp:nvSpPr>
      <dsp:spPr>
        <a:xfrm>
          <a:off x="787345" y="4036533"/>
          <a:ext cx="1856059" cy="926756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6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Explore Cottage Development</a:t>
          </a:r>
          <a:endParaRPr lang="en-US" sz="1600" b="1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832585" y="4081773"/>
        <a:ext cx="1765579" cy="836276"/>
      </dsp:txXfrm>
    </dsp:sp>
    <dsp:sp modelId="{AE802117-056E-495F-99DD-3CF59999C43A}">
      <dsp:nvSpPr>
        <dsp:cNvPr id="0" name=""/>
        <dsp:cNvSpPr/>
      </dsp:nvSpPr>
      <dsp:spPr>
        <a:xfrm rot="15491096">
          <a:off x="1040113" y="3014503"/>
          <a:ext cx="842131" cy="540469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/>
        </a:p>
      </dsp:txBody>
      <dsp:txXfrm rot="10800000">
        <a:off x="1137783" y="3201950"/>
        <a:ext cx="679990" cy="324281"/>
      </dsp:txXfrm>
    </dsp:sp>
    <dsp:sp modelId="{C6FE6392-FDDA-401D-AF6F-9B8F34137F87}">
      <dsp:nvSpPr>
        <dsp:cNvPr id="0" name=""/>
        <dsp:cNvSpPr/>
      </dsp:nvSpPr>
      <dsp:spPr>
        <a:xfrm>
          <a:off x="354742" y="1566300"/>
          <a:ext cx="1686472" cy="920447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tx1">
                  <a:lumMod val="75000"/>
                  <a:lumOff val="25000"/>
                </a:schemeClr>
              </a:solidFill>
            </a:rPr>
            <a:t>Address Teardown Activity</a:t>
          </a:r>
          <a:endParaRPr lang="en-US" sz="1600" b="1" kern="1200" dirty="0">
            <a:solidFill>
              <a:schemeClr val="tx1">
                <a:lumMod val="75000"/>
                <a:lumOff val="25000"/>
              </a:schemeClr>
            </a:solidFill>
          </a:endParaRPr>
        </a:p>
      </dsp:txBody>
      <dsp:txXfrm>
        <a:off x="399675" y="1611233"/>
        <a:ext cx="1596606" cy="830581"/>
      </dsp:txXfrm>
    </dsp:sp>
    <dsp:sp modelId="{9F307D0F-D034-4FBE-BCAC-D11A0F033FA3}">
      <dsp:nvSpPr>
        <dsp:cNvPr id="0" name=""/>
        <dsp:cNvSpPr/>
      </dsp:nvSpPr>
      <dsp:spPr>
        <a:xfrm rot="20180341">
          <a:off x="2151787" y="1146447"/>
          <a:ext cx="876051" cy="540469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kern="1200"/>
        </a:p>
      </dsp:txBody>
      <dsp:txXfrm>
        <a:off x="2158602" y="1287077"/>
        <a:ext cx="713910" cy="3242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DD6AEF88-19E9-4203-8D39-2355EE30BE10}" type="datetimeFigureOut">
              <a:rPr lang="en-US" smtClean="0"/>
              <a:t>11/21/2019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1ADB8C9A-408A-4226-BFC4-AEDE2D007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087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B8C9A-408A-4226-BFC4-AEDE2D007784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3100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B8C9A-408A-4226-BFC4-AEDE2D00778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25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B8C9A-408A-4226-BFC4-AEDE2D00778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517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40000"/>
              </a:spcBef>
            </a:pPr>
            <a:r>
              <a:rPr lang="en-US" altLang="en-US" sz="1200" b="1" dirty="0" smtClean="0"/>
              <a:t>Major increases in older residents – Baby Boomers and Linden Ponds</a:t>
            </a:r>
          </a:p>
          <a:p>
            <a:pPr>
              <a:spcBef>
                <a:spcPct val="40000"/>
              </a:spcBef>
            </a:pPr>
            <a:r>
              <a:rPr lang="en-US" altLang="en-US" sz="1200" b="1" dirty="0" smtClean="0"/>
              <a:t>Projected declines in children and middle aged residents</a:t>
            </a:r>
          </a:p>
          <a:p>
            <a:pPr>
              <a:spcBef>
                <a:spcPct val="40000"/>
              </a:spcBef>
            </a:pPr>
            <a:r>
              <a:rPr lang="en-US" altLang="en-US" sz="1200" b="1" dirty="0" smtClean="0"/>
              <a:t>Growth in smaller households including those living alone</a:t>
            </a:r>
          </a:p>
          <a:p>
            <a:pPr>
              <a:spcBef>
                <a:spcPct val="40000"/>
              </a:spcBef>
            </a:pPr>
            <a:endParaRPr lang="en-US" altLang="en-US" sz="1200" dirty="0" smtClean="0"/>
          </a:p>
          <a:p>
            <a:pPr>
              <a:spcBef>
                <a:spcPct val="40000"/>
              </a:spcBef>
            </a:pPr>
            <a:endParaRPr lang="en-US" altLang="en-US" sz="1200" dirty="0" smtClean="0"/>
          </a:p>
          <a:p>
            <a:pPr>
              <a:spcBef>
                <a:spcPct val="40000"/>
              </a:spcBef>
            </a:pPr>
            <a:r>
              <a:rPr lang="en-US" altLang="en-US" sz="1200" dirty="0" smtClean="0"/>
              <a:t>In terms of Income, Median is relatively high at $125,441, but there are growing disparities.</a:t>
            </a:r>
            <a:r>
              <a:rPr lang="en-US" altLang="en-US" sz="1200" baseline="0" dirty="0" smtClean="0"/>
              <a:t> </a:t>
            </a:r>
            <a:r>
              <a:rPr lang="en-US" altLang="en-US" sz="1200" dirty="0" smtClean="0"/>
              <a:t>Median income of owners increased by 69% to $152,674 while median of renters decreased by 3% to $48,284.</a:t>
            </a:r>
          </a:p>
          <a:p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dirty="0" smtClean="0"/>
              <a:t>High Growth Community with 918 new units built between 2010 and 2018.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dirty="0" smtClean="0"/>
              <a:t>Also substantial demolition/replacement activity at about 40% of new single-family home development between 2010 and 2018.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 smtClean="0">
                <a:cs typeface="Times New Roman" panose="02020603050405020304" pitchFamily="18" charset="0"/>
              </a:rPr>
              <a:t>Predominance of owner-occupancy at 80% in 2017 but down from 86% in 2000 and with a net gain of 777 units.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 smtClean="0">
                <a:cs typeface="Times New Roman" panose="02020603050405020304" pitchFamily="18" charset="0"/>
              </a:rPr>
              <a:t>Notable growth in rental housing units, from 14% to 20% between 2000 and 2017 with a net gain of 746 units and more underway, thus increasing housing diversity.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en-US" dirty="0" smtClean="0">
                <a:cs typeface="Times New Roman" panose="02020603050405020304" pitchFamily="18" charset="0"/>
              </a:rPr>
              <a:t>0% vacancy rate for ownership, 8.6% for rentals.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B8C9A-408A-4226-BFC4-AEDE2D00778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094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1200" dirty="0" smtClean="0"/>
              <a:t>Recognition that there are still unmet and pressing housing needs, despite reaching the 10% state affordability goal </a:t>
            </a:r>
          </a:p>
          <a:p>
            <a:pPr>
              <a:spcAft>
                <a:spcPts val="600"/>
              </a:spcAft>
            </a:pPr>
            <a:r>
              <a:rPr lang="en-US" sz="1200" dirty="0" smtClean="0"/>
              <a:t>Identify and address the wide range of housing needs based on income levels and target populations, including seniors,</a:t>
            </a:r>
            <a:r>
              <a:rPr lang="en-US" sz="1200" baseline="0" dirty="0" smtClean="0"/>
              <a:t> families, veterans, those with disabilities.</a:t>
            </a:r>
            <a:endParaRPr lang="en-US" sz="1200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B8C9A-408A-4226-BFC4-AEDE2D00778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839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Examples: Partnered with Habitat for Humanity starting in</a:t>
            </a:r>
            <a:r>
              <a:rPr lang="en-US" baseline="0" dirty="0" smtClean="0"/>
              <a:t> the 1990s through the present time </a:t>
            </a:r>
            <a:r>
              <a:rPr lang="en-US" dirty="0" smtClean="0"/>
              <a:t>to develop single family affordable housing </a:t>
            </a:r>
            <a:r>
              <a:rPr lang="en-US" dirty="0" smtClean="0"/>
              <a:t>(Central Street, Winona Way, Whiting Street)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Most recent public-private partnership, expressed through a Development Agreement between the Selectmen and Alliance</a:t>
            </a:r>
            <a:r>
              <a:rPr lang="en-US" baseline="0" dirty="0" smtClean="0"/>
              <a:t> Residential Development, yielded 55 affordable rental units, pushing Hingham over an uncontested 10% on the SHI. Related public benefits include $1M for school improvements, land transfer for public park purposes, parking and traffic improvements along Beal Street.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Other partnerships developed through Local Initiative Program,</a:t>
            </a:r>
            <a:r>
              <a:rPr lang="en-US" baseline="0" dirty="0" smtClean="0"/>
              <a:t> in which the Selectmen supported a 40B application or otherwise assist in creating affordable housing. Examples include the Avalon developments at the Shipyard, Whiting Lane,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B8C9A-408A-4226-BFC4-AEDE2D00778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14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B8C9A-408A-4226-BFC4-AEDE2D00778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603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B8C9A-408A-4226-BFC4-AEDE2D00778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319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B8C9A-408A-4226-BFC4-AEDE2D00778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1624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schemeClr val="accent2">
                    <a:lumMod val="50000"/>
                  </a:schemeClr>
                </a:solidFill>
              </a:rPr>
              <a:t>Make suitable public property available for affordable housing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chemeClr val="bg2">
                    <a:lumMod val="50000"/>
                  </a:schemeClr>
                </a:solidFill>
              </a:rPr>
              <a:t>Responsible Parties: BOS/HAHT and Town Meeting</a:t>
            </a:r>
            <a:endParaRPr lang="en-US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solidFill>
                  <a:schemeClr val="accent2">
                    <a:lumMod val="50000"/>
                  </a:schemeClr>
                </a:solidFill>
              </a:rPr>
              <a:t>Partner with Private Developers on Privately-Owned Properties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B8C9A-408A-4226-BFC4-AEDE2D00778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928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36457-EAF1-4A46-8860-1B1E810876AB}" type="datetime1">
              <a:rPr lang="en-US" smtClean="0"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Hingham Housing Production Plan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2DE49-A2E5-4B64-B862-704B3100A55A}" type="datetime1">
              <a:rPr lang="en-US" smtClean="0"/>
              <a:t>11/21/2019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Hingham Housing Production Plan 2019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87BC6-7773-473A-9C9F-84E73B5C066C}" type="datetime1">
              <a:rPr lang="en-US" smtClean="0"/>
              <a:t>11/21/2019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Hingham Housing Production Plan 2019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788EC-7E9F-4833-8997-976E3AF4DF05}" type="datetime1">
              <a:rPr lang="en-US" smtClean="0">
                <a:solidFill>
                  <a:srgbClr val="2F2B20">
                    <a:lumMod val="50000"/>
                    <a:lumOff val="50000"/>
                  </a:srgbClr>
                </a:solidFill>
              </a:rPr>
              <a:pPr/>
              <a:t>11/21/2019</a:t>
            </a:fld>
            <a:endParaRPr lang="en-US" dirty="0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2F2B20">
                    <a:lumMod val="50000"/>
                    <a:lumOff val="50000"/>
                  </a:srgbClr>
                </a:solidFill>
              </a:rPr>
              <a:t>Hingham Housing Needs Assessment </a:t>
            </a:r>
            <a:endParaRPr lang="en-US" dirty="0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A9A57C"/>
                </a:solidFill>
              </a:rPr>
              <a:pPr/>
              <a:t>‹#›</a:t>
            </a:fld>
            <a:endParaRPr lang="en-US" dirty="0">
              <a:solidFill>
                <a:srgbClr val="A9A5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202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08CB8-BB5A-4D69-A322-FB785A3EDC9E}" type="datetime1">
              <a:rPr lang="en-US" smtClean="0">
                <a:solidFill>
                  <a:srgbClr val="2F2B20">
                    <a:lumMod val="50000"/>
                    <a:lumOff val="50000"/>
                  </a:srgbClr>
                </a:solidFill>
              </a:rPr>
              <a:pPr/>
              <a:t>11/21/2019</a:t>
            </a:fld>
            <a:endParaRPr lang="en-US" dirty="0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2F2B20">
                    <a:lumMod val="50000"/>
                    <a:lumOff val="50000"/>
                  </a:srgbClr>
                </a:solidFill>
              </a:rPr>
              <a:t>Hingham Housing Needs Assessment </a:t>
            </a:r>
            <a:endParaRPr lang="en-US" dirty="0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A9A57C"/>
                </a:solidFill>
              </a:rPr>
              <a:pPr/>
              <a:t>‹#›</a:t>
            </a:fld>
            <a:endParaRPr lang="en-US" dirty="0">
              <a:solidFill>
                <a:srgbClr val="A9A5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5578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112D-C30A-4683-A2BB-0F2ABE6CD591}" type="datetime1">
              <a:rPr lang="en-US" smtClean="0">
                <a:solidFill>
                  <a:srgbClr val="2F2B20">
                    <a:lumMod val="50000"/>
                    <a:lumOff val="50000"/>
                  </a:srgbClr>
                </a:solidFill>
              </a:rPr>
              <a:pPr/>
              <a:t>11/21/2019</a:t>
            </a:fld>
            <a:endParaRPr lang="en-US" dirty="0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2F2B20">
                    <a:lumMod val="50000"/>
                    <a:lumOff val="50000"/>
                  </a:srgbClr>
                </a:solidFill>
              </a:rPr>
              <a:t>Hingham Housing Needs Assessment </a:t>
            </a:r>
            <a:endParaRPr lang="en-US" dirty="0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A9A57C"/>
                </a:solidFill>
              </a:rPr>
              <a:pPr/>
              <a:t>‹#›</a:t>
            </a:fld>
            <a:endParaRPr lang="en-US" dirty="0">
              <a:solidFill>
                <a:srgbClr val="A9A5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0264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B425-1DD5-474C-BEC4-679165181B83}" type="datetime1">
              <a:rPr lang="en-US" smtClean="0">
                <a:solidFill>
                  <a:srgbClr val="2F2B20">
                    <a:lumMod val="50000"/>
                    <a:lumOff val="50000"/>
                  </a:srgbClr>
                </a:solidFill>
              </a:rPr>
              <a:pPr/>
              <a:t>11/21/2019</a:t>
            </a:fld>
            <a:endParaRPr lang="en-US" dirty="0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2F2B20">
                    <a:lumMod val="50000"/>
                    <a:lumOff val="50000"/>
                  </a:srgbClr>
                </a:solidFill>
              </a:rPr>
              <a:t>Hingham Housing Needs Assessment </a:t>
            </a:r>
            <a:endParaRPr lang="en-US" dirty="0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A9A57C"/>
                </a:solidFill>
              </a:rPr>
              <a:pPr/>
              <a:t>‹#›</a:t>
            </a:fld>
            <a:endParaRPr lang="en-US" dirty="0">
              <a:solidFill>
                <a:srgbClr val="A9A5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261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923C4-6F07-4248-8313-15E8A49A54B3}" type="datetime1">
              <a:rPr lang="en-US" smtClean="0">
                <a:solidFill>
                  <a:srgbClr val="2F2B20">
                    <a:lumMod val="50000"/>
                    <a:lumOff val="50000"/>
                  </a:srgbClr>
                </a:solidFill>
              </a:rPr>
              <a:pPr/>
              <a:t>11/21/2019</a:t>
            </a:fld>
            <a:endParaRPr lang="en-US" dirty="0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2F2B20">
                    <a:lumMod val="50000"/>
                    <a:lumOff val="50000"/>
                  </a:srgbClr>
                </a:solidFill>
              </a:rPr>
              <a:t>Hingham Housing Needs Assessment </a:t>
            </a:r>
            <a:endParaRPr lang="en-US" dirty="0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A9A57C"/>
                </a:solidFill>
              </a:rPr>
              <a:pPr/>
              <a:t>‹#›</a:t>
            </a:fld>
            <a:endParaRPr lang="en-US" dirty="0">
              <a:solidFill>
                <a:srgbClr val="A9A5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9891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DA3A-F146-43EB-813D-AAB8846B8762}" type="datetime1">
              <a:rPr lang="en-US" smtClean="0">
                <a:solidFill>
                  <a:srgbClr val="2F2B20">
                    <a:lumMod val="50000"/>
                    <a:lumOff val="50000"/>
                  </a:srgbClr>
                </a:solidFill>
              </a:rPr>
              <a:pPr/>
              <a:t>11/21/2019</a:t>
            </a:fld>
            <a:endParaRPr lang="en-US" dirty="0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2F2B20">
                    <a:lumMod val="50000"/>
                    <a:lumOff val="50000"/>
                  </a:srgbClr>
                </a:solidFill>
              </a:rPr>
              <a:t>Hingham Housing Needs Assessment </a:t>
            </a:r>
            <a:endParaRPr lang="en-US" dirty="0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A9A57C"/>
                </a:solidFill>
              </a:rPr>
              <a:pPr/>
              <a:t>‹#›</a:t>
            </a:fld>
            <a:endParaRPr lang="en-US" dirty="0">
              <a:solidFill>
                <a:srgbClr val="A9A5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0514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DBE32-EDAF-45D2-9CB6-AA996A4D99A4}" type="datetime1">
              <a:rPr lang="en-US" smtClean="0">
                <a:solidFill>
                  <a:srgbClr val="2F2B20">
                    <a:lumMod val="50000"/>
                    <a:lumOff val="50000"/>
                  </a:srgbClr>
                </a:solidFill>
              </a:rPr>
              <a:pPr/>
              <a:t>11/21/2019</a:t>
            </a:fld>
            <a:endParaRPr lang="en-US" dirty="0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2F2B20">
                    <a:lumMod val="50000"/>
                    <a:lumOff val="50000"/>
                  </a:srgbClr>
                </a:solidFill>
              </a:rPr>
              <a:t>Hingham Housing Needs Assessment </a:t>
            </a:r>
            <a:endParaRPr lang="en-US" dirty="0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A9A57C"/>
                </a:solidFill>
              </a:rPr>
              <a:pPr/>
              <a:t>‹#›</a:t>
            </a:fld>
            <a:endParaRPr lang="en-US" dirty="0">
              <a:solidFill>
                <a:srgbClr val="A9A5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61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1B365-6FE2-4154-80C3-F4C74C866BD1}" type="datetime1">
              <a:rPr lang="en-US" smtClean="0">
                <a:solidFill>
                  <a:srgbClr val="2F2B20">
                    <a:lumMod val="50000"/>
                    <a:lumOff val="50000"/>
                  </a:srgbClr>
                </a:solidFill>
              </a:rPr>
              <a:pPr/>
              <a:t>11/21/2019</a:t>
            </a:fld>
            <a:endParaRPr lang="en-US" dirty="0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2F2B20">
                    <a:lumMod val="50000"/>
                    <a:lumOff val="50000"/>
                  </a:srgbClr>
                </a:solidFill>
              </a:rPr>
              <a:t>Hingham Housing Needs Assessment </a:t>
            </a:r>
            <a:endParaRPr lang="en-US" dirty="0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A9A57C"/>
                </a:solidFill>
              </a:rPr>
              <a:pPr/>
              <a:t>‹#›</a:t>
            </a:fld>
            <a:endParaRPr lang="en-US" dirty="0">
              <a:solidFill>
                <a:srgbClr val="A9A5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295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8DE97-FA39-422F-A3EB-81F61A8496BD}" type="datetime1">
              <a:rPr lang="en-US" smtClean="0"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Hingham Housing Production Plan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91F80-E685-41A0-9924-A6B6E7276964}" type="datetime1">
              <a:rPr lang="en-US" smtClean="0">
                <a:solidFill>
                  <a:srgbClr val="2F2B20">
                    <a:lumMod val="50000"/>
                    <a:lumOff val="50000"/>
                  </a:srgbClr>
                </a:solidFill>
              </a:rPr>
              <a:pPr/>
              <a:t>11/21/2019</a:t>
            </a:fld>
            <a:endParaRPr lang="en-US" dirty="0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r>
              <a:rPr lang="en-US" smtClean="0">
                <a:solidFill>
                  <a:srgbClr val="2F2B20">
                    <a:lumMod val="50000"/>
                    <a:lumOff val="50000"/>
                  </a:srgbClr>
                </a:solidFill>
              </a:rPr>
              <a:t>Hingham Housing Needs Assessment </a:t>
            </a:r>
            <a:endParaRPr lang="en-US" dirty="0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A9A57C"/>
                </a:solidFill>
              </a:rPr>
              <a:pPr/>
              <a:t>‹#›</a:t>
            </a:fld>
            <a:endParaRPr lang="en-US" dirty="0">
              <a:solidFill>
                <a:srgbClr val="A9A5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1841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2C334-086F-4850-B108-08C214822654}" type="datetime1">
              <a:rPr lang="en-US" smtClean="0">
                <a:solidFill>
                  <a:srgbClr val="2F2B20">
                    <a:lumMod val="50000"/>
                    <a:lumOff val="50000"/>
                  </a:srgbClr>
                </a:solidFill>
              </a:rPr>
              <a:pPr/>
              <a:t>11/21/2019</a:t>
            </a:fld>
            <a:endParaRPr lang="en-US" dirty="0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2F2B20">
                    <a:lumMod val="50000"/>
                    <a:lumOff val="50000"/>
                  </a:srgbClr>
                </a:solidFill>
              </a:rPr>
              <a:t>Hingham Housing Needs Assessment </a:t>
            </a:r>
            <a:endParaRPr lang="en-US" dirty="0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A9A57C"/>
                </a:solidFill>
              </a:rPr>
              <a:pPr/>
              <a:t>‹#›</a:t>
            </a:fld>
            <a:endParaRPr lang="en-US" dirty="0">
              <a:solidFill>
                <a:srgbClr val="A9A5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8892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4FA40-2CCC-43CD-81D6-B1EDB7FA75E9}" type="datetime1">
              <a:rPr lang="en-US" smtClean="0">
                <a:solidFill>
                  <a:srgbClr val="2F2B20">
                    <a:lumMod val="50000"/>
                    <a:lumOff val="50000"/>
                  </a:srgbClr>
                </a:solidFill>
              </a:rPr>
              <a:pPr/>
              <a:t>11/21/2019</a:t>
            </a:fld>
            <a:endParaRPr lang="en-US" dirty="0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2F2B20">
                    <a:lumMod val="50000"/>
                    <a:lumOff val="50000"/>
                  </a:srgbClr>
                </a:solidFill>
              </a:rPr>
              <a:t>Hingham Housing Needs Assessment </a:t>
            </a:r>
            <a:endParaRPr lang="en-US" dirty="0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A9A57C"/>
                </a:solidFill>
              </a:rPr>
              <a:pPr/>
              <a:t>‹#›</a:t>
            </a:fld>
            <a:endParaRPr lang="en-US" dirty="0">
              <a:solidFill>
                <a:srgbClr val="A9A5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3258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788EC-7E9F-4833-8997-976E3AF4DF05}" type="datetime1">
              <a:rPr lang="en-US" smtClean="0">
                <a:solidFill>
                  <a:srgbClr val="2F2B20">
                    <a:lumMod val="50000"/>
                    <a:lumOff val="50000"/>
                  </a:srgbClr>
                </a:solidFill>
              </a:rPr>
              <a:pPr/>
              <a:t>11/21/2019</a:t>
            </a:fld>
            <a:endParaRPr lang="en-US" dirty="0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2F2B20">
                    <a:lumMod val="50000"/>
                    <a:lumOff val="50000"/>
                  </a:srgbClr>
                </a:solidFill>
              </a:rPr>
              <a:t>Hingham Housing Needs Assessment </a:t>
            </a:r>
            <a:endParaRPr lang="en-US" dirty="0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A9A57C"/>
                </a:solidFill>
              </a:rPr>
              <a:pPr/>
              <a:t>‹#›</a:t>
            </a:fld>
            <a:endParaRPr lang="en-US" dirty="0">
              <a:solidFill>
                <a:srgbClr val="A9A5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2638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08CB8-BB5A-4D69-A322-FB785A3EDC9E}" type="datetime1">
              <a:rPr lang="en-US" smtClean="0">
                <a:solidFill>
                  <a:srgbClr val="2F2B20">
                    <a:lumMod val="50000"/>
                    <a:lumOff val="50000"/>
                  </a:srgbClr>
                </a:solidFill>
              </a:rPr>
              <a:pPr/>
              <a:t>11/21/2019</a:t>
            </a:fld>
            <a:endParaRPr lang="en-US" dirty="0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2F2B20">
                    <a:lumMod val="50000"/>
                    <a:lumOff val="50000"/>
                  </a:srgbClr>
                </a:solidFill>
              </a:rPr>
              <a:t>Hingham Housing Needs Assessment </a:t>
            </a:r>
            <a:endParaRPr lang="en-US" dirty="0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A9A57C"/>
                </a:solidFill>
              </a:rPr>
              <a:pPr/>
              <a:t>‹#›</a:t>
            </a:fld>
            <a:endParaRPr lang="en-US" dirty="0">
              <a:solidFill>
                <a:srgbClr val="A9A5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8252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A112D-C30A-4683-A2BB-0F2ABE6CD591}" type="datetime1">
              <a:rPr lang="en-US" smtClean="0">
                <a:solidFill>
                  <a:srgbClr val="2F2B20">
                    <a:lumMod val="50000"/>
                    <a:lumOff val="50000"/>
                  </a:srgbClr>
                </a:solidFill>
              </a:rPr>
              <a:pPr/>
              <a:t>11/21/2019</a:t>
            </a:fld>
            <a:endParaRPr lang="en-US" dirty="0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2F2B20">
                    <a:lumMod val="50000"/>
                    <a:lumOff val="50000"/>
                  </a:srgbClr>
                </a:solidFill>
              </a:rPr>
              <a:t>Hingham Housing Needs Assessment </a:t>
            </a:r>
            <a:endParaRPr lang="en-US" dirty="0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A9A57C"/>
                </a:solidFill>
              </a:rPr>
              <a:pPr/>
              <a:t>‹#›</a:t>
            </a:fld>
            <a:endParaRPr lang="en-US" dirty="0">
              <a:solidFill>
                <a:srgbClr val="A9A5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5597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B425-1DD5-474C-BEC4-679165181B83}" type="datetime1">
              <a:rPr lang="en-US" smtClean="0">
                <a:solidFill>
                  <a:srgbClr val="2F2B20">
                    <a:lumMod val="50000"/>
                    <a:lumOff val="50000"/>
                  </a:srgbClr>
                </a:solidFill>
              </a:rPr>
              <a:pPr/>
              <a:t>11/21/2019</a:t>
            </a:fld>
            <a:endParaRPr lang="en-US" dirty="0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2F2B20">
                    <a:lumMod val="50000"/>
                    <a:lumOff val="50000"/>
                  </a:srgbClr>
                </a:solidFill>
              </a:rPr>
              <a:t>Hingham Housing Needs Assessment </a:t>
            </a:r>
            <a:endParaRPr lang="en-US" dirty="0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A9A57C"/>
                </a:solidFill>
              </a:rPr>
              <a:pPr/>
              <a:t>‹#›</a:t>
            </a:fld>
            <a:endParaRPr lang="en-US" dirty="0">
              <a:solidFill>
                <a:srgbClr val="A9A5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1791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923C4-6F07-4248-8313-15E8A49A54B3}" type="datetime1">
              <a:rPr lang="en-US" smtClean="0">
                <a:solidFill>
                  <a:srgbClr val="2F2B20">
                    <a:lumMod val="50000"/>
                    <a:lumOff val="50000"/>
                  </a:srgbClr>
                </a:solidFill>
              </a:rPr>
              <a:pPr/>
              <a:t>11/21/2019</a:t>
            </a:fld>
            <a:endParaRPr lang="en-US" dirty="0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2F2B20">
                    <a:lumMod val="50000"/>
                    <a:lumOff val="50000"/>
                  </a:srgbClr>
                </a:solidFill>
              </a:rPr>
              <a:t>Hingham Housing Needs Assessment </a:t>
            </a:r>
            <a:endParaRPr lang="en-US" dirty="0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A9A57C"/>
                </a:solidFill>
              </a:rPr>
              <a:pPr/>
              <a:t>‹#›</a:t>
            </a:fld>
            <a:endParaRPr lang="en-US" dirty="0">
              <a:solidFill>
                <a:srgbClr val="A9A5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6190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DA3A-F146-43EB-813D-AAB8846B8762}" type="datetime1">
              <a:rPr lang="en-US" smtClean="0">
                <a:solidFill>
                  <a:srgbClr val="2F2B20">
                    <a:lumMod val="50000"/>
                    <a:lumOff val="50000"/>
                  </a:srgbClr>
                </a:solidFill>
              </a:rPr>
              <a:pPr/>
              <a:t>11/21/2019</a:t>
            </a:fld>
            <a:endParaRPr lang="en-US" dirty="0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2F2B20">
                    <a:lumMod val="50000"/>
                    <a:lumOff val="50000"/>
                  </a:srgbClr>
                </a:solidFill>
              </a:rPr>
              <a:t>Hingham Housing Needs Assessment </a:t>
            </a:r>
            <a:endParaRPr lang="en-US" dirty="0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A9A57C"/>
                </a:solidFill>
              </a:rPr>
              <a:pPr/>
              <a:t>‹#›</a:t>
            </a:fld>
            <a:endParaRPr lang="en-US" dirty="0">
              <a:solidFill>
                <a:srgbClr val="A9A5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2471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DBE32-EDAF-45D2-9CB6-AA996A4D99A4}" type="datetime1">
              <a:rPr lang="en-US" smtClean="0">
                <a:solidFill>
                  <a:srgbClr val="2F2B20">
                    <a:lumMod val="50000"/>
                    <a:lumOff val="50000"/>
                  </a:srgbClr>
                </a:solidFill>
              </a:rPr>
              <a:pPr/>
              <a:t>11/21/2019</a:t>
            </a:fld>
            <a:endParaRPr lang="en-US" dirty="0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2F2B20">
                    <a:lumMod val="50000"/>
                    <a:lumOff val="50000"/>
                  </a:srgbClr>
                </a:solidFill>
              </a:rPr>
              <a:t>Hingham Housing Needs Assessment </a:t>
            </a:r>
            <a:endParaRPr lang="en-US" dirty="0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A9A57C"/>
                </a:solidFill>
              </a:rPr>
              <a:pPr/>
              <a:t>‹#›</a:t>
            </a:fld>
            <a:endParaRPr lang="en-US" dirty="0">
              <a:solidFill>
                <a:srgbClr val="A9A5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432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99081-6845-4ECE-B7B6-0B0A5A8A299B}" type="datetime1">
              <a:rPr lang="en-US" smtClean="0"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Hingham Housing Production Plan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1B365-6FE2-4154-80C3-F4C74C866BD1}" type="datetime1">
              <a:rPr lang="en-US" smtClean="0">
                <a:solidFill>
                  <a:srgbClr val="2F2B20">
                    <a:lumMod val="50000"/>
                    <a:lumOff val="50000"/>
                  </a:srgbClr>
                </a:solidFill>
              </a:rPr>
              <a:pPr/>
              <a:t>11/21/2019</a:t>
            </a:fld>
            <a:endParaRPr lang="en-US" dirty="0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2F2B20">
                    <a:lumMod val="50000"/>
                    <a:lumOff val="50000"/>
                  </a:srgbClr>
                </a:solidFill>
              </a:rPr>
              <a:t>Hingham Housing Needs Assessment </a:t>
            </a:r>
            <a:endParaRPr lang="en-US" dirty="0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A9A57C"/>
                </a:solidFill>
              </a:rPr>
              <a:pPr/>
              <a:t>‹#›</a:t>
            </a:fld>
            <a:endParaRPr lang="en-US" dirty="0">
              <a:solidFill>
                <a:srgbClr val="A9A5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1681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891F80-E685-41A0-9924-A6B6E7276964}" type="datetime1">
              <a:rPr lang="en-US" smtClean="0">
                <a:solidFill>
                  <a:srgbClr val="2F2B20">
                    <a:lumMod val="50000"/>
                    <a:lumOff val="50000"/>
                  </a:srgbClr>
                </a:solidFill>
              </a:rPr>
              <a:pPr/>
              <a:t>11/21/2019</a:t>
            </a:fld>
            <a:endParaRPr lang="en-US" dirty="0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r>
              <a:rPr lang="en-US" smtClean="0">
                <a:solidFill>
                  <a:srgbClr val="2F2B20">
                    <a:lumMod val="50000"/>
                    <a:lumOff val="50000"/>
                  </a:srgbClr>
                </a:solidFill>
              </a:rPr>
              <a:t>Hingham Housing Needs Assessment </a:t>
            </a:r>
            <a:endParaRPr lang="en-US" dirty="0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A9A57C"/>
                </a:solidFill>
              </a:rPr>
              <a:pPr/>
              <a:t>‹#›</a:t>
            </a:fld>
            <a:endParaRPr lang="en-US" dirty="0">
              <a:solidFill>
                <a:srgbClr val="A9A5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3863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2C334-086F-4850-B108-08C214822654}" type="datetime1">
              <a:rPr lang="en-US" smtClean="0">
                <a:solidFill>
                  <a:srgbClr val="2F2B20">
                    <a:lumMod val="50000"/>
                    <a:lumOff val="50000"/>
                  </a:srgbClr>
                </a:solidFill>
              </a:rPr>
              <a:pPr/>
              <a:t>11/21/2019</a:t>
            </a:fld>
            <a:endParaRPr lang="en-US" dirty="0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2F2B20">
                    <a:lumMod val="50000"/>
                    <a:lumOff val="50000"/>
                  </a:srgbClr>
                </a:solidFill>
              </a:rPr>
              <a:t>Hingham Housing Needs Assessment </a:t>
            </a:r>
            <a:endParaRPr lang="en-US" dirty="0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A9A57C"/>
                </a:solidFill>
              </a:rPr>
              <a:pPr/>
              <a:t>‹#›</a:t>
            </a:fld>
            <a:endParaRPr lang="en-US" dirty="0">
              <a:solidFill>
                <a:srgbClr val="A9A5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2036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4FA40-2CCC-43CD-81D6-B1EDB7FA75E9}" type="datetime1">
              <a:rPr lang="en-US" smtClean="0">
                <a:solidFill>
                  <a:srgbClr val="2F2B20">
                    <a:lumMod val="50000"/>
                    <a:lumOff val="50000"/>
                  </a:srgbClr>
                </a:solidFill>
              </a:rPr>
              <a:pPr/>
              <a:t>11/21/2019</a:t>
            </a:fld>
            <a:endParaRPr lang="en-US" dirty="0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2F2B20">
                    <a:lumMod val="50000"/>
                    <a:lumOff val="50000"/>
                  </a:srgbClr>
                </a:solidFill>
              </a:rPr>
              <a:t>Hingham Housing Needs Assessment </a:t>
            </a:r>
            <a:endParaRPr lang="en-US" dirty="0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>
                <a:solidFill>
                  <a:srgbClr val="A9A57C"/>
                </a:solidFill>
              </a:rPr>
              <a:pPr/>
              <a:t>‹#›</a:t>
            </a:fld>
            <a:endParaRPr lang="en-US" dirty="0">
              <a:solidFill>
                <a:srgbClr val="A9A5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4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2FA03-F66B-4D2F-8E2D-47D617818D5B}" type="datetime1">
              <a:rPr lang="en-US" smtClean="0"/>
              <a:t>11/21/2019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Hingham Housing Production Plan 2019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582EA-79FF-4395-A404-85EE8571FED0}" type="datetime1">
              <a:rPr lang="en-US" smtClean="0"/>
              <a:t>11/21/2019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Hingham Housing Production Plan 2019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2E267-69A0-4D26-BEA8-8F9D5DB64DF9}" type="datetime1">
              <a:rPr lang="en-US" smtClean="0"/>
              <a:t>11/21/2019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Hingham Housing Production Plan 2019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ED51B-4D7A-4DEE-9EAA-56529F0B21BD}" type="datetime1">
              <a:rPr lang="en-US" smtClean="0"/>
              <a:t>11/21/2019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Hingham Housing Production Plan 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4E2E-38C0-4081-9B7F-4954B25E5FA2}" type="datetime1">
              <a:rPr lang="en-US" smtClean="0"/>
              <a:t>11/21/2019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Hingham Housing Production Plan 2019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DA181-9BCE-4B08-8F7C-5E6A1AB34DA4}" type="datetime1">
              <a:rPr lang="en-US" smtClean="0"/>
              <a:t>11/21/2019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r>
              <a:rPr lang="en-US" dirty="0" smtClean="0"/>
              <a:t>Hingham Housing Production Plan 2019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096F0D6-F8DE-48FE-AA3F-26AFDCED432C}" type="datetime1">
              <a:rPr lang="en-US" smtClean="0"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Hingham Housing Production Plan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EA27C56-D53C-4C6A-8C66-4CCFE854BC1A}" type="datetime1">
              <a:rPr lang="en-US" smtClean="0">
                <a:solidFill>
                  <a:srgbClr val="2F2B20">
                    <a:lumMod val="50000"/>
                    <a:lumOff val="50000"/>
                  </a:srgbClr>
                </a:solidFill>
              </a:rPr>
              <a:pPr/>
              <a:t>11/21/2019</a:t>
            </a:fld>
            <a:endParaRPr lang="en-US" dirty="0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2F2B20">
                    <a:lumMod val="50000"/>
                    <a:lumOff val="50000"/>
                  </a:srgbClr>
                </a:solidFill>
              </a:rPr>
              <a:t>Hingham Housing Needs Assessment </a:t>
            </a:r>
            <a:endParaRPr lang="en-US" dirty="0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>
                <a:solidFill>
                  <a:srgbClr val="A9A57C"/>
                </a:solidFill>
              </a:rPr>
              <a:pPr/>
              <a:t>‹#›</a:t>
            </a:fld>
            <a:endParaRPr lang="en-US" dirty="0">
              <a:solidFill>
                <a:srgbClr val="A9A5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699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EA27C56-D53C-4C6A-8C66-4CCFE854BC1A}" type="datetime1">
              <a:rPr lang="en-US" smtClean="0">
                <a:solidFill>
                  <a:srgbClr val="2F2B20">
                    <a:lumMod val="50000"/>
                    <a:lumOff val="50000"/>
                  </a:srgbClr>
                </a:solidFill>
              </a:rPr>
              <a:pPr/>
              <a:t>11/21/2019</a:t>
            </a:fld>
            <a:endParaRPr lang="en-US" dirty="0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srgbClr val="2F2B20">
                    <a:lumMod val="50000"/>
                    <a:lumOff val="50000"/>
                  </a:srgbClr>
                </a:solidFill>
              </a:rPr>
              <a:t>Hingham Housing Needs Assessment </a:t>
            </a:r>
            <a:endParaRPr lang="en-US" dirty="0">
              <a:solidFill>
                <a:srgbClr val="2F2B2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>
                <a:solidFill>
                  <a:srgbClr val="A9A57C"/>
                </a:solidFill>
              </a:rPr>
              <a:pPr/>
              <a:t>‹#›</a:t>
            </a:fld>
            <a:endParaRPr lang="en-US" dirty="0">
              <a:solidFill>
                <a:srgbClr val="A9A5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918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2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Hingham Housing Plan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Community Forum</a:t>
            </a:r>
          </a:p>
          <a:p>
            <a:r>
              <a:rPr lang="en-US" dirty="0" smtClean="0"/>
              <a:t>December 4</a:t>
            </a:r>
            <a:r>
              <a:rPr lang="en-US" dirty="0" smtClean="0"/>
              <a:t>, </a:t>
            </a:r>
            <a:r>
              <a:rPr lang="en-US" dirty="0" smtClean="0"/>
              <a:t>2019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001" y="4289246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09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Housing Development </a:t>
            </a:r>
            <a:r>
              <a:rPr lang="en-US" dirty="0" smtClean="0"/>
              <a:t>Strategies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65672" y="671332"/>
            <a:ext cx="4093256" cy="2673752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P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ublic Property Options</a:t>
            </a:r>
          </a:p>
          <a:p>
            <a:r>
              <a:rPr lang="en-US" b="1" dirty="0" smtClean="0"/>
              <a:t>Suitable Tax Title Properties</a:t>
            </a:r>
          </a:p>
          <a:p>
            <a:r>
              <a:rPr lang="en-US" b="1" dirty="0" smtClean="0"/>
              <a:t>Lincoln School Expansion</a:t>
            </a:r>
          </a:p>
          <a:p>
            <a:r>
              <a:rPr lang="en-US" b="1" dirty="0" smtClean="0"/>
              <a:t>Beal Street Opportunities</a:t>
            </a:r>
          </a:p>
          <a:p>
            <a:r>
              <a:rPr lang="en-US" b="1" dirty="0" smtClean="0"/>
              <a:t>Newly Acquired Property</a:t>
            </a:r>
            <a:endParaRPr lang="en-US" sz="2400" b="1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Content Placeholder 7" descr="https://www.southshore2030.com/uploads/1/2/4/8/124822921/norwell-40-river-street-photo_1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" b="7883"/>
          <a:stretch/>
        </p:blipFill>
        <p:spPr bwMode="auto">
          <a:xfrm>
            <a:off x="3661374" y="3613666"/>
            <a:ext cx="3589548" cy="246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40218" y="6243639"/>
            <a:ext cx="5911517" cy="4778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2019 Hingham Housing Plan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46205" y="3578300"/>
            <a:ext cx="3240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chemeClr val="bg1">
                    <a:lumMod val="95000"/>
                  </a:schemeClr>
                </a:solidFill>
              </a:rPr>
              <a:t>Herring 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</a:rPr>
              <a:t>Brook Hill in Norwell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1374" y="759946"/>
            <a:ext cx="3525168" cy="2377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4081752" y="754505"/>
            <a:ext cx="2502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Craftsman Village</a:t>
            </a:r>
            <a:endParaRPr lang="en-US" b="1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7465672" y="3738623"/>
            <a:ext cx="4340506" cy="21528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Private Property Options</a:t>
            </a:r>
          </a:p>
          <a:p>
            <a:r>
              <a:rPr lang="en-US" b="1" dirty="0" smtClean="0"/>
              <a:t>Areas with Available Infrastructure</a:t>
            </a:r>
          </a:p>
          <a:p>
            <a:r>
              <a:rPr lang="en-US" b="1" dirty="0" smtClean="0"/>
              <a:t>Downtown </a:t>
            </a:r>
          </a:p>
          <a:p>
            <a:r>
              <a:rPr lang="en-US" b="1" dirty="0" smtClean="0"/>
              <a:t>Infill Opportunities</a:t>
            </a:r>
          </a:p>
          <a:p>
            <a:r>
              <a:rPr lang="en-US" b="1" dirty="0" smtClean="0"/>
              <a:t>South Hingham 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0278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Preservation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613458"/>
            <a:ext cx="7706772" cy="2928395"/>
          </a:xfrm>
        </p:spPr>
        <p:txBody>
          <a:bodyPr/>
          <a:lstStyle/>
          <a:p>
            <a:endParaRPr lang="en-US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Consider Adaptive Reuse Opportunities</a:t>
            </a:r>
          </a:p>
          <a:p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Monitor Compliance with Affordability Requirements</a:t>
            </a:r>
          </a:p>
          <a:p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Introduce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a Small Grant Repair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Program</a:t>
            </a:r>
          </a:p>
          <a:p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Connect Qualifying Residents to Other Housing Rehabilitation Initiatives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40218" y="6243639"/>
            <a:ext cx="5911517" cy="4778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2019 Hingham Housing Plan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1003"/>
          <a:stretch/>
        </p:blipFill>
        <p:spPr>
          <a:xfrm>
            <a:off x="7146869" y="3541853"/>
            <a:ext cx="4581751" cy="2651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 descr="Homebuying Grants and Programs in Maryland Image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378" y="3789770"/>
            <a:ext cx="2286000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81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you think?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1" y="590309"/>
            <a:ext cx="7776221" cy="26686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Your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questions and comments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tonight will help the project team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finalize the housing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goals and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strategies…</a:t>
            </a:r>
          </a:p>
          <a:p>
            <a:pPr marL="0" indent="0" algn="ctr">
              <a:buNone/>
            </a:pP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2" t="27963" r="31334" b="25432"/>
          <a:stretch/>
        </p:blipFill>
        <p:spPr>
          <a:xfrm>
            <a:off x="5393803" y="2200443"/>
            <a:ext cx="4670064" cy="3915876"/>
          </a:xfrm>
          <a:prstGeom prst="rect">
            <a:avLst/>
          </a:prstGeom>
        </p:spPr>
      </p:pic>
      <p:sp>
        <p:nvSpPr>
          <p:cNvPr id="8" name="Footer Placeholder 3"/>
          <p:cNvSpPr txBox="1">
            <a:spLocks/>
          </p:cNvSpPr>
          <p:nvPr/>
        </p:nvSpPr>
        <p:spPr>
          <a:xfrm>
            <a:off x="40218" y="6243639"/>
            <a:ext cx="5911517" cy="4778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2019 Hingham Housing Plan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657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affordable housing?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9743" y="1123837"/>
            <a:ext cx="7974649" cy="2714341"/>
          </a:xfrm>
        </p:spPr>
        <p:txBody>
          <a:bodyPr>
            <a:normAutofit/>
          </a:bodyPr>
          <a:lstStyle/>
          <a:p>
            <a:r>
              <a:rPr lang="en-US" altLang="en-US" b="1" dirty="0" smtClean="0"/>
              <a:t>HUD definition </a:t>
            </a:r>
            <a:r>
              <a:rPr lang="en-US" altLang="en-US" b="1" dirty="0" smtClean="0"/>
              <a:t>of affordable is </a:t>
            </a:r>
            <a:r>
              <a:rPr lang="en-US" altLang="en-US" b="1" dirty="0" smtClean="0"/>
              <a:t>spending no more than 30% of </a:t>
            </a:r>
            <a:r>
              <a:rPr lang="en-US" altLang="en-US" b="1" dirty="0" smtClean="0"/>
              <a:t>gross income </a:t>
            </a:r>
            <a:r>
              <a:rPr lang="en-US" altLang="en-US" b="1" dirty="0" smtClean="0"/>
              <a:t>on housing </a:t>
            </a:r>
            <a:r>
              <a:rPr lang="en-US" altLang="en-US" b="1" dirty="0" smtClean="0"/>
              <a:t>costs</a:t>
            </a:r>
            <a:endParaRPr lang="en-US" altLang="en-US" b="1" dirty="0" smtClean="0"/>
          </a:p>
          <a:p>
            <a:r>
              <a:rPr lang="en-US" altLang="en-US" b="1" dirty="0" smtClean="0"/>
              <a:t>40B definition – “A” affordable units include:</a:t>
            </a:r>
          </a:p>
          <a:p>
            <a:pPr marL="568325" lvl="1" indent="-222250">
              <a:spcBef>
                <a:spcPts val="200"/>
              </a:spcBef>
              <a:spcAft>
                <a:spcPts val="200"/>
              </a:spcAft>
            </a:pPr>
            <a:r>
              <a:rPr lang="en-US" altLang="en-US" sz="1900" dirty="0"/>
              <a:t>Available to households earning at or below 80% of area median </a:t>
            </a:r>
            <a:r>
              <a:rPr lang="en-US" altLang="en-US" sz="1900" dirty="0" smtClean="0"/>
              <a:t>income</a:t>
            </a:r>
            <a:endParaRPr lang="en-US" altLang="en-US" sz="1900" dirty="0"/>
          </a:p>
          <a:p>
            <a:pPr marL="568325" lvl="1" indent="-222250">
              <a:spcBef>
                <a:spcPts val="200"/>
              </a:spcBef>
              <a:spcAft>
                <a:spcPts val="200"/>
              </a:spcAft>
            </a:pPr>
            <a:r>
              <a:rPr lang="en-US" altLang="en-US" sz="1900" dirty="0" smtClean="0"/>
              <a:t>Permanent units subsidized </a:t>
            </a:r>
            <a:r>
              <a:rPr lang="en-US" altLang="en-US" sz="1900" dirty="0"/>
              <a:t>or approved by a subsidizing </a:t>
            </a:r>
            <a:r>
              <a:rPr lang="en-US" altLang="en-US" sz="1900" dirty="0" smtClean="0"/>
              <a:t>agency</a:t>
            </a:r>
            <a:endParaRPr lang="en-US" altLang="en-US" sz="1900" dirty="0"/>
          </a:p>
          <a:p>
            <a:pPr marL="568325" lvl="1" indent="-222250">
              <a:spcBef>
                <a:spcPts val="200"/>
              </a:spcBef>
              <a:spcAft>
                <a:spcPts val="200"/>
              </a:spcAft>
            </a:pPr>
            <a:r>
              <a:rPr lang="en-US" altLang="en-US" sz="1900" dirty="0"/>
              <a:t>Deed </a:t>
            </a:r>
            <a:r>
              <a:rPr lang="en-US" altLang="en-US" sz="1900" dirty="0" smtClean="0"/>
              <a:t>restricted</a:t>
            </a:r>
            <a:endParaRPr lang="en-US" altLang="en-US" sz="1900" dirty="0"/>
          </a:p>
          <a:p>
            <a:pPr marL="568325" lvl="1" indent="-222250">
              <a:spcBef>
                <a:spcPts val="200"/>
              </a:spcBef>
              <a:spcAft>
                <a:spcPts val="200"/>
              </a:spcAft>
            </a:pPr>
            <a:r>
              <a:rPr lang="en-US" altLang="en-US" sz="1900" dirty="0"/>
              <a:t>Affirmatively </a:t>
            </a:r>
            <a:r>
              <a:rPr lang="en-US" altLang="en-US" sz="1900" dirty="0" smtClean="0"/>
              <a:t>marketed</a:t>
            </a:r>
            <a:endParaRPr lang="en-US" sz="19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A9A57C"/>
                </a:solidFill>
              </a:rPr>
              <a:pPr/>
              <a:t>2</a:t>
            </a:fld>
            <a:endParaRPr lang="en-US" dirty="0">
              <a:solidFill>
                <a:srgbClr val="A9A57C"/>
              </a:solidFill>
            </a:endParaRPr>
          </a:p>
        </p:txBody>
      </p:sp>
      <p:graphicFrame>
        <p:nvGraphicFramePr>
          <p:cNvPr id="12" name="Content Placeholder 1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26568808"/>
              </p:ext>
            </p:extLst>
          </p:nvPr>
        </p:nvGraphicFramePr>
        <p:xfrm>
          <a:off x="5171088" y="3845136"/>
          <a:ext cx="5071957" cy="2199194"/>
        </p:xfrm>
        <a:graphic>
          <a:graphicData uri="http://schemas.openxmlformats.org/drawingml/2006/table">
            <a:tbl>
              <a:tblPr firstRow="1" firstCol="1" bandRow="1">
                <a:tableStyleId>{775DCB02-9BB8-47FD-8907-85C794F793BA}</a:tableStyleId>
              </a:tblPr>
              <a:tblGrid>
                <a:gridCol w="1876517"/>
                <a:gridCol w="1640457"/>
                <a:gridCol w="1554983"/>
              </a:tblGrid>
              <a:tr h="5593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Household Size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(</a:t>
                      </a:r>
                      <a:r>
                        <a:rPr lang="en-US" sz="1600" dirty="0" smtClean="0">
                          <a:effectLst/>
                        </a:rPr>
                        <a:t>No. </a:t>
                      </a:r>
                      <a:r>
                        <a:rPr lang="en-US" sz="1600" dirty="0" smtClean="0">
                          <a:effectLst/>
                        </a:rPr>
                        <a:t>of Persons)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9" marR="5929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2019 </a:t>
                      </a:r>
                      <a:endParaRPr lang="en-US" sz="1600" dirty="0" smtClean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Income </a:t>
                      </a:r>
                      <a:r>
                        <a:rPr lang="en-US" sz="1600" dirty="0">
                          <a:effectLst/>
                        </a:rPr>
                        <a:t>Limits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9" marR="5929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2018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Income </a:t>
                      </a:r>
                      <a:r>
                        <a:rPr lang="en-US" sz="1600" dirty="0">
                          <a:effectLst/>
                        </a:rPr>
                        <a:t>Limits</a:t>
                      </a:r>
                      <a:endParaRPr lang="en-US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9" marR="59299" marT="0" marB="0"/>
                </a:tc>
              </a:tr>
              <a:tr h="2733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</a:t>
                      </a:r>
                      <a:endParaRPr lang="en-US" sz="1600" b="1" dirty="0">
                        <a:solidFill>
                          <a:srgbClr val="68686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9" marR="5929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$62,450</a:t>
                      </a:r>
                      <a:endParaRPr lang="en-US" sz="1600" b="1" dirty="0">
                        <a:solidFill>
                          <a:srgbClr val="68686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9" marR="5929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$56,800</a:t>
                      </a:r>
                      <a:endParaRPr lang="en-US" sz="1600" b="1" dirty="0">
                        <a:solidFill>
                          <a:srgbClr val="68686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9" marR="59299" marT="0" marB="0"/>
                </a:tc>
              </a:tr>
              <a:tr h="2733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</a:t>
                      </a:r>
                      <a:endParaRPr lang="en-US" sz="1600" b="1" dirty="0">
                        <a:solidFill>
                          <a:srgbClr val="68686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9" marR="5929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$71,400</a:t>
                      </a:r>
                      <a:endParaRPr lang="en-US" sz="1600" b="1" dirty="0">
                        <a:solidFill>
                          <a:srgbClr val="68686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9" marR="5929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$64,900</a:t>
                      </a:r>
                      <a:endParaRPr lang="en-US" sz="1600" b="1" dirty="0">
                        <a:solidFill>
                          <a:srgbClr val="68686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9" marR="59299" marT="0" marB="0"/>
                </a:tc>
              </a:tr>
              <a:tr h="2733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</a:t>
                      </a:r>
                      <a:endParaRPr lang="en-US" sz="1600" b="1" dirty="0">
                        <a:solidFill>
                          <a:srgbClr val="68686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9" marR="5929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$80,300</a:t>
                      </a:r>
                      <a:endParaRPr lang="en-US" sz="1600" b="1" dirty="0">
                        <a:solidFill>
                          <a:srgbClr val="68686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9" marR="5929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$73,000</a:t>
                      </a:r>
                      <a:endParaRPr lang="en-US" sz="1600" b="1" dirty="0">
                        <a:solidFill>
                          <a:srgbClr val="68686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9" marR="59299" marT="0" marB="0"/>
                </a:tc>
              </a:tr>
              <a:tr h="2733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</a:t>
                      </a:r>
                      <a:endParaRPr lang="en-US" sz="1600" b="1">
                        <a:solidFill>
                          <a:srgbClr val="68686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9" marR="5929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$89,200</a:t>
                      </a:r>
                      <a:endParaRPr lang="en-US" sz="1600" b="1" dirty="0">
                        <a:solidFill>
                          <a:srgbClr val="68686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9" marR="5929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$81,100</a:t>
                      </a:r>
                      <a:endParaRPr lang="en-US" sz="1600" b="1" dirty="0">
                        <a:solidFill>
                          <a:srgbClr val="68686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9" marR="59299" marT="0" marB="0"/>
                </a:tc>
              </a:tr>
              <a:tr h="2733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</a:t>
                      </a:r>
                      <a:endParaRPr lang="en-US" sz="1600" b="1" dirty="0">
                        <a:solidFill>
                          <a:srgbClr val="68686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9" marR="5929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$96,350</a:t>
                      </a:r>
                      <a:endParaRPr lang="en-US" sz="1600" b="1" dirty="0">
                        <a:solidFill>
                          <a:srgbClr val="68686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9" marR="5929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$87,600</a:t>
                      </a:r>
                      <a:endParaRPr lang="en-US" sz="1600" b="1" dirty="0">
                        <a:solidFill>
                          <a:srgbClr val="68686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9" marR="59299" marT="0" marB="0"/>
                </a:tc>
              </a:tr>
              <a:tr h="2733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6</a:t>
                      </a:r>
                      <a:endParaRPr lang="en-US" sz="1600" b="1" dirty="0">
                        <a:solidFill>
                          <a:srgbClr val="68686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9" marR="59299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$103,500</a:t>
                      </a:r>
                      <a:endParaRPr lang="en-US" sz="1600" b="1" dirty="0">
                        <a:solidFill>
                          <a:srgbClr val="68686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9" marR="5929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$94,100</a:t>
                      </a:r>
                      <a:endParaRPr lang="en-US" sz="1600" b="1" dirty="0">
                        <a:solidFill>
                          <a:srgbClr val="686868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99" marR="59299" marT="0" marB="0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719743" y="662172"/>
            <a:ext cx="7974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b="1" dirty="0" smtClean="0">
                <a:solidFill>
                  <a:srgbClr val="9CBEBD">
                    <a:lumMod val="50000"/>
                  </a:srgbClr>
                </a:solidFill>
              </a:rPr>
              <a:t>Different definitions of affordable housing…</a:t>
            </a:r>
            <a:endParaRPr lang="en-US" altLang="en-US" sz="2400" b="1" dirty="0">
              <a:solidFill>
                <a:srgbClr val="9CBEB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65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housing is “</a:t>
            </a:r>
            <a:r>
              <a:rPr lang="en-US" u="sng" dirty="0" smtClean="0"/>
              <a:t>A</a:t>
            </a:r>
            <a:r>
              <a:rPr lang="en-US" dirty="0" smtClean="0"/>
              <a:t>ffordable” in Hingham?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32199" y="1458410"/>
            <a:ext cx="4236791" cy="4514127"/>
          </a:xfrm>
        </p:spPr>
        <p:txBody>
          <a:bodyPr>
            <a:normAutofit/>
          </a:bodyPr>
          <a:lstStyle/>
          <a:p>
            <a:pPr>
              <a:spcBef>
                <a:spcPts val="20"/>
              </a:spcBef>
              <a:spcAft>
                <a:spcPts val="600"/>
              </a:spcAft>
            </a:pPr>
            <a:r>
              <a:rPr lang="en-US" altLang="en-US" b="1" dirty="0"/>
              <a:t>1,005 units or </a:t>
            </a:r>
            <a:r>
              <a:rPr lang="en-US" altLang="en-US" b="1" dirty="0" smtClean="0"/>
              <a:t>uncontested </a:t>
            </a:r>
            <a:r>
              <a:rPr lang="en-US" altLang="en-US" b="1" dirty="0" smtClean="0"/>
              <a:t>11.37</a:t>
            </a:r>
            <a:r>
              <a:rPr lang="en-US" altLang="en-US" b="1" dirty="0"/>
              <a:t>% </a:t>
            </a:r>
            <a:r>
              <a:rPr lang="en-US" altLang="en-US" b="1" dirty="0" smtClean="0"/>
              <a:t>of 8,841 </a:t>
            </a:r>
            <a:r>
              <a:rPr lang="en-US" altLang="en-US" b="1" dirty="0"/>
              <a:t>year-round housing units, </a:t>
            </a:r>
            <a:r>
              <a:rPr lang="en-US" altLang="en-US" b="1" dirty="0" smtClean="0"/>
              <a:t>are </a:t>
            </a:r>
            <a:r>
              <a:rPr lang="en-US" altLang="en-US" b="1" dirty="0"/>
              <a:t>currently </a:t>
            </a:r>
            <a:r>
              <a:rPr lang="en-US" altLang="en-US" b="1" dirty="0" smtClean="0"/>
              <a:t>considered eligible by </a:t>
            </a:r>
            <a:r>
              <a:rPr lang="en-US" altLang="en-US" b="1" dirty="0"/>
              <a:t>the </a:t>
            </a:r>
            <a:r>
              <a:rPr lang="en-US" altLang="en-US" b="1" dirty="0" smtClean="0"/>
              <a:t>state for inclusion on the </a:t>
            </a:r>
            <a:r>
              <a:rPr lang="en-US" altLang="en-US" b="1" dirty="0" smtClean="0"/>
              <a:t>SHI</a:t>
            </a:r>
            <a:endParaRPr lang="en-US" altLang="en-US" b="1" dirty="0" smtClean="0"/>
          </a:p>
          <a:p>
            <a:pPr>
              <a:spcBef>
                <a:spcPct val="40000"/>
              </a:spcBef>
              <a:spcAft>
                <a:spcPts val="600"/>
              </a:spcAft>
            </a:pPr>
            <a:r>
              <a:rPr lang="en-US" altLang="en-US" b="1" dirty="0" smtClean="0"/>
              <a:t>349 or 35% of SHI </a:t>
            </a:r>
            <a:r>
              <a:rPr lang="en-US" altLang="en-US" b="1" dirty="0"/>
              <a:t>units are actually </a:t>
            </a:r>
            <a:r>
              <a:rPr lang="en-US" altLang="en-US" b="1" dirty="0" smtClean="0"/>
              <a:t>affordable </a:t>
            </a:r>
            <a:endParaRPr lang="en-US" altLang="en-US" b="1" dirty="0" smtClean="0"/>
          </a:p>
          <a:p>
            <a:pPr>
              <a:spcBef>
                <a:spcPct val="40000"/>
              </a:spcBef>
              <a:spcAft>
                <a:spcPts val="600"/>
              </a:spcAft>
            </a:pPr>
            <a:r>
              <a:rPr lang="en-US" altLang="en-US" b="1" dirty="0" smtClean="0"/>
              <a:t>121 </a:t>
            </a:r>
            <a:r>
              <a:rPr lang="en-US" altLang="en-US" b="1" dirty="0"/>
              <a:t>units over the 10% state affordability </a:t>
            </a:r>
            <a:r>
              <a:rPr lang="en-US" altLang="en-US" b="1" dirty="0" smtClean="0"/>
              <a:t>goal</a:t>
            </a:r>
            <a:endParaRPr lang="en-US" altLang="en-US" b="1" dirty="0"/>
          </a:p>
          <a:p>
            <a:pPr>
              <a:spcBef>
                <a:spcPct val="40000"/>
              </a:spcBef>
              <a:spcAft>
                <a:spcPts val="600"/>
              </a:spcAft>
            </a:pPr>
            <a:r>
              <a:rPr lang="en-US" altLang="en-US" b="1" dirty="0"/>
              <a:t>30+ units above the 10% level following 2020 census based on projected housing </a:t>
            </a:r>
            <a:r>
              <a:rPr lang="en-US" altLang="en-US" b="1" dirty="0" smtClean="0"/>
              <a:t>growth</a:t>
            </a:r>
            <a:endParaRPr lang="en-US" altLang="en-US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srgbClr val="A9A57C"/>
                </a:solidFill>
              </a:rPr>
              <a:pPr/>
              <a:t>3</a:t>
            </a:fld>
            <a:endParaRPr lang="en-US" dirty="0">
              <a:solidFill>
                <a:srgbClr val="A9A57C"/>
              </a:solidFill>
            </a:endParaRPr>
          </a:p>
        </p:txBody>
      </p:sp>
      <p:pic>
        <p:nvPicPr>
          <p:cNvPr id="8" name="Content Placeholder 7" descr="http://corcoranapts.com/images/main_pics/lincoln-school_ext-1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" r="3549"/>
          <a:stretch/>
        </p:blipFill>
        <p:spPr bwMode="auto">
          <a:xfrm>
            <a:off x="7886700" y="761629"/>
            <a:ext cx="3682101" cy="1737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" t="28103" r="10653" b="15600"/>
          <a:stretch/>
        </p:blipFill>
        <p:spPr>
          <a:xfrm>
            <a:off x="7882981" y="2631183"/>
            <a:ext cx="3671828" cy="1737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3" t="17127" r="3693" b="29769"/>
          <a:stretch/>
        </p:blipFill>
        <p:spPr>
          <a:xfrm>
            <a:off x="7882981" y="4500737"/>
            <a:ext cx="3685820" cy="1645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7882982" y="2237379"/>
            <a:ext cx="36718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FFFFFF"/>
                </a:solidFill>
              </a:rPr>
              <a:t>Lincoln School</a:t>
            </a:r>
            <a:endParaRPr lang="en-US" sz="1100" b="1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82981" y="4080975"/>
            <a:ext cx="36718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FFFFFF"/>
                </a:solidFill>
              </a:rPr>
              <a:t>Avalon Hingham Shipyard I</a:t>
            </a:r>
            <a:endParaRPr lang="en-US" sz="1100" b="1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96973" y="5885047"/>
            <a:ext cx="36718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err="1" smtClean="0">
                <a:solidFill>
                  <a:srgbClr val="2F2B20"/>
                </a:solidFill>
              </a:rPr>
              <a:t>Thaxter</a:t>
            </a:r>
            <a:r>
              <a:rPr lang="en-US" sz="1100" b="1" dirty="0" smtClean="0">
                <a:solidFill>
                  <a:srgbClr val="2F2B20"/>
                </a:solidFill>
              </a:rPr>
              <a:t> Park</a:t>
            </a:r>
            <a:endParaRPr lang="en-US" sz="1100" b="1" dirty="0">
              <a:solidFill>
                <a:srgbClr val="2F2B2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32200" y="754505"/>
            <a:ext cx="4250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400" b="1" dirty="0" smtClean="0">
                <a:solidFill>
                  <a:srgbClr val="9CBEBD">
                    <a:lumMod val="50000"/>
                  </a:srgbClr>
                </a:solidFill>
              </a:rPr>
              <a:t>Subsidized Housing Inventory (SHI) Details</a:t>
            </a:r>
            <a:endParaRPr lang="en-US" altLang="en-US" sz="2400" b="1" dirty="0">
              <a:solidFill>
                <a:srgbClr val="9CBEBD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5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</a:t>
            </a:r>
            <a:r>
              <a:rPr lang="en-US" dirty="0" smtClean="0"/>
              <a:t>Trends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218" y="6243639"/>
            <a:ext cx="5911517" cy="477836"/>
          </a:xfrm>
        </p:spPr>
        <p:txBody>
          <a:bodyPr/>
          <a:lstStyle/>
          <a:p>
            <a:r>
              <a:rPr lang="en-US" dirty="0" smtClean="0"/>
              <a:t>2019 Hingham Housing Plan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569001389"/>
              </p:ext>
            </p:extLst>
          </p:nvPr>
        </p:nvGraphicFramePr>
        <p:xfrm>
          <a:off x="3377941" y="801112"/>
          <a:ext cx="8393512" cy="52466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2149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Housing Costs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9389" y="678440"/>
            <a:ext cx="7700209" cy="37780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Indicators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of n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eed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for various income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levels… </a:t>
            </a:r>
            <a:endParaRPr lang="en-US" altLang="en-US" sz="24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altLang="en-US" sz="1900" b="1" dirty="0" smtClean="0"/>
              <a:t>Very </a:t>
            </a:r>
            <a:r>
              <a:rPr lang="en-US" altLang="en-US" sz="1900" b="1" dirty="0"/>
              <a:t>little affordability remaining in the private housing </a:t>
            </a:r>
            <a:r>
              <a:rPr lang="en-US" altLang="en-US" sz="1900" b="1" dirty="0" smtClean="0"/>
              <a:t>market</a:t>
            </a:r>
            <a:endParaRPr lang="en-US" altLang="en-US" sz="1900" b="1" dirty="0"/>
          </a:p>
          <a:p>
            <a:r>
              <a:rPr lang="en-US" altLang="en-US" sz="1900" b="1" dirty="0" smtClean="0"/>
              <a:t>Median prices </a:t>
            </a:r>
            <a:r>
              <a:rPr lang="en-US" altLang="en-US" sz="1900" b="1" dirty="0"/>
              <a:t>remain high </a:t>
            </a:r>
            <a:r>
              <a:rPr lang="en-US" altLang="en-US" sz="1900" b="1" dirty="0" smtClean="0"/>
              <a:t>for homeowners and renters</a:t>
            </a:r>
          </a:p>
          <a:p>
            <a:r>
              <a:rPr lang="en-US" altLang="en-US" sz="1900" b="1" dirty="0" smtClean="0"/>
              <a:t>High </a:t>
            </a:r>
            <a:r>
              <a:rPr lang="en-US" altLang="en-US" sz="1900" b="1" dirty="0"/>
              <a:t>single-family affordability gap of $270,750 for median income earning household and widening to $535,750 at the 80% AMI </a:t>
            </a:r>
            <a:r>
              <a:rPr lang="en-US" altLang="en-US" sz="1900" b="1" dirty="0" smtClean="0"/>
              <a:t>limit</a:t>
            </a:r>
            <a:endParaRPr lang="en-US" altLang="en-US" sz="1900" b="1" dirty="0"/>
          </a:p>
          <a:p>
            <a:r>
              <a:rPr lang="en-US" altLang="en-US" sz="1900" b="1" dirty="0"/>
              <a:t>Increasing cost burdens as 30% or 2,493 households were spending too much for their housing including 17% or 1,415 with severe cost </a:t>
            </a:r>
            <a:r>
              <a:rPr lang="en-US" altLang="en-US" sz="1900" b="1" dirty="0" smtClean="0"/>
              <a:t>burdens</a:t>
            </a:r>
            <a:endParaRPr lang="en-US" altLang="en-US" sz="1900" b="1" dirty="0"/>
          </a:p>
          <a:p>
            <a:r>
              <a:rPr lang="en-US" altLang="en-US" sz="1900" b="1" dirty="0"/>
              <a:t>Two-thirds of those earning at or below 80% AMI were experiencing cost burdens including 1,200 or 51.5% with severe cost </a:t>
            </a:r>
            <a:r>
              <a:rPr lang="en-US" altLang="en-US" sz="1900" b="1" dirty="0" smtClean="0"/>
              <a:t>burdens</a:t>
            </a:r>
            <a:endParaRPr lang="en-US" altLang="en-US" sz="19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40218" y="6243639"/>
            <a:ext cx="5911517" cy="4778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2019 Hingham Housing Plan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" t="14347" r="72537" b="23040"/>
          <a:stretch/>
        </p:blipFill>
        <p:spPr>
          <a:xfrm>
            <a:off x="4340506" y="4351836"/>
            <a:ext cx="1395664" cy="1463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7" t="36456" r="28305" b="20703"/>
          <a:stretch/>
        </p:blipFill>
        <p:spPr>
          <a:xfrm>
            <a:off x="6337869" y="4734038"/>
            <a:ext cx="2722096" cy="10972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0" t="5409" r="2214" b="22504"/>
          <a:stretch/>
        </p:blipFill>
        <p:spPr>
          <a:xfrm>
            <a:off x="9740500" y="4260396"/>
            <a:ext cx="1243585" cy="15544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11592" y="5720419"/>
            <a:ext cx="2247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2">
                    <a:lumMod val="50000"/>
                  </a:schemeClr>
                </a:solidFill>
              </a:rPr>
              <a:t>$813,750</a:t>
            </a:r>
          </a:p>
          <a:p>
            <a:pPr algn="ctr"/>
            <a:r>
              <a:rPr lang="en-US" sz="1400" b="1" dirty="0" smtClean="0">
                <a:solidFill>
                  <a:schemeClr val="accent2">
                    <a:lumMod val="50000"/>
                  </a:schemeClr>
                </a:solidFill>
              </a:rPr>
              <a:t>Single-Family Home</a:t>
            </a:r>
            <a:endParaRPr lang="en-US" sz="1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51271" y="5706265"/>
            <a:ext cx="2311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2">
                    <a:lumMod val="50000"/>
                  </a:schemeClr>
                </a:solidFill>
              </a:rPr>
              <a:t>$450,000</a:t>
            </a:r>
          </a:p>
          <a:p>
            <a:pPr algn="ctr"/>
            <a:r>
              <a:rPr lang="en-US" sz="1400" b="1" dirty="0" smtClean="0">
                <a:solidFill>
                  <a:schemeClr val="accent2">
                    <a:lumMod val="50000"/>
                  </a:schemeClr>
                </a:solidFill>
              </a:rPr>
              <a:t>Condominium</a:t>
            </a:r>
            <a:endParaRPr lang="en-US" sz="1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238342" y="5706265"/>
            <a:ext cx="2247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2">
                    <a:lumMod val="50000"/>
                  </a:schemeClr>
                </a:solidFill>
              </a:rPr>
              <a:t>$2,190</a:t>
            </a:r>
          </a:p>
          <a:p>
            <a:pPr algn="ctr"/>
            <a:r>
              <a:rPr lang="en-US" sz="1400" b="1" dirty="0" smtClean="0">
                <a:solidFill>
                  <a:schemeClr val="accent2">
                    <a:lumMod val="50000"/>
                  </a:schemeClr>
                </a:solidFill>
              </a:rPr>
              <a:t>Rent/Month</a:t>
            </a:r>
            <a:endParaRPr lang="en-US" sz="1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80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Tools to Address Housing Needs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10355" y="1354238"/>
            <a:ext cx="7983414" cy="4259484"/>
          </a:xfrm>
        </p:spPr>
        <p:txBody>
          <a:bodyPr/>
          <a:lstStyle/>
          <a:p>
            <a:r>
              <a:rPr lang="en-US" b="1" dirty="0" smtClean="0"/>
              <a:t>Public-Private Partnerships to develop affordable housing</a:t>
            </a:r>
          </a:p>
          <a:p>
            <a:r>
              <a:rPr lang="en-US" b="1" dirty="0" smtClean="0"/>
              <a:t>Community Preservation Act</a:t>
            </a:r>
          </a:p>
          <a:p>
            <a:r>
              <a:rPr lang="en-US" b="1" dirty="0" smtClean="0"/>
              <a:t>Affordable Housing Trust; Dedicated Staff Support </a:t>
            </a:r>
          </a:p>
          <a:p>
            <a:r>
              <a:rPr lang="en-US" b="1" dirty="0" smtClean="0"/>
              <a:t>Housing Choice “High Growth” Community and Capital Grant</a:t>
            </a:r>
          </a:p>
          <a:p>
            <a:r>
              <a:rPr lang="en-US" b="1" dirty="0" smtClean="0"/>
              <a:t>Comprehensive Master Plan and Regional “Housing Options” Plan</a:t>
            </a:r>
          </a:p>
          <a:p>
            <a:r>
              <a:rPr lang="en-US" b="1" dirty="0" smtClean="0"/>
              <a:t>Zoning for Flexible Residential, Multi-Unit Developments (Big “A”)</a:t>
            </a:r>
          </a:p>
          <a:p>
            <a:r>
              <a:rPr lang="en-US" b="1" dirty="0" smtClean="0"/>
              <a:t>Zoning for Mixed Uses, Accessory Dwelling Units (Little “a”)</a:t>
            </a:r>
          </a:p>
          <a:p>
            <a:r>
              <a:rPr lang="en-US" b="1" dirty="0" smtClean="0"/>
              <a:t>Tax Exemptions</a:t>
            </a:r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40218" y="6243639"/>
            <a:ext cx="5911517" cy="4778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2019 Hingham Housing Plan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69677" y="708338"/>
            <a:ext cx="81240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Hingham is committed to maintaining and increasing housing diversity and affordability…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23" t="9797" r="3723" b="-1446"/>
          <a:stretch/>
        </p:blipFill>
        <p:spPr>
          <a:xfrm>
            <a:off x="9415339" y="4973642"/>
            <a:ext cx="1628277" cy="128016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01" b="31241"/>
          <a:stretch/>
        </p:blipFill>
        <p:spPr>
          <a:xfrm>
            <a:off x="5951735" y="4962450"/>
            <a:ext cx="3122665" cy="1280160"/>
          </a:xfrm>
          <a:prstGeom prst="rect">
            <a:avLst/>
          </a:prstGeom>
        </p:spPr>
      </p:pic>
      <p:sp>
        <p:nvSpPr>
          <p:cNvPr id="15" name="AutoShape 4" descr="Image result for clip art free planning meet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551" y="5110802"/>
            <a:ext cx="1402165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other strategies should we consider?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5516" y="625033"/>
            <a:ext cx="8021052" cy="29363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Sources include:</a:t>
            </a:r>
          </a:p>
          <a:p>
            <a:pPr marL="633413" lvl="1" indent="-182563">
              <a:spcBef>
                <a:spcPts val="1200"/>
              </a:spcBef>
            </a:pPr>
            <a:r>
              <a:rPr lang="en-US" sz="2000" b="1" dirty="0" smtClean="0"/>
              <a:t>Previous plans and studies</a:t>
            </a:r>
          </a:p>
          <a:p>
            <a:pPr marL="633413" lvl="1" indent="-182563"/>
            <a:r>
              <a:rPr lang="en-US" sz="2000" b="1" dirty="0" smtClean="0"/>
              <a:t>Housing Needs Assessment</a:t>
            </a:r>
          </a:p>
          <a:p>
            <a:pPr marL="633413" lvl="1" indent="-182563"/>
            <a:r>
              <a:rPr lang="en-US" sz="2000" b="1" dirty="0" smtClean="0"/>
              <a:t>Interviews</a:t>
            </a:r>
          </a:p>
          <a:p>
            <a:pPr marL="633413" lvl="1" indent="-182563"/>
            <a:r>
              <a:rPr lang="en-US" sz="2000" b="1" dirty="0" smtClean="0"/>
              <a:t>Meetings including Community Housing Forum on May 15</a:t>
            </a:r>
            <a:r>
              <a:rPr lang="en-US" sz="2000" b="1" baseline="30000" dirty="0" smtClean="0"/>
              <a:t>th</a:t>
            </a:r>
            <a:r>
              <a:rPr lang="en-US" sz="2000" b="1" dirty="0" smtClean="0"/>
              <a:t> </a:t>
            </a:r>
          </a:p>
          <a:p>
            <a:pPr marL="633413" lvl="1" indent="-182563"/>
            <a:r>
              <a:rPr lang="en-US" sz="2000" b="1" dirty="0" smtClean="0"/>
              <a:t>Effective strategies in Hingham and other communities</a:t>
            </a:r>
          </a:p>
          <a:p>
            <a:pPr marL="633413" lvl="1" indent="-182563"/>
            <a:r>
              <a:rPr lang="en-US" sz="2000" b="1" dirty="0" smtClean="0"/>
              <a:t>Targeted goals</a:t>
            </a:r>
            <a:endParaRPr lang="en-US" sz="20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Footer Placeholder 3"/>
          <p:cNvSpPr txBox="1">
            <a:spLocks/>
          </p:cNvSpPr>
          <p:nvPr/>
        </p:nvSpPr>
        <p:spPr>
          <a:xfrm>
            <a:off x="40218" y="6243639"/>
            <a:ext cx="5911517" cy="4778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2019 Hingham Housing Plan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215" y="3561349"/>
            <a:ext cx="3413760" cy="2560320"/>
          </a:xfrm>
          <a:prstGeom prst="rect">
            <a:avLst/>
          </a:prstGeom>
          <a:ln>
            <a:noFill/>
          </a:ln>
          <a:effectLst>
            <a:glow rad="127000">
              <a:schemeClr val="accent1">
                <a:alpha val="93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451" y="3561349"/>
            <a:ext cx="3413760" cy="2560320"/>
          </a:xfrm>
          <a:prstGeom prst="rect">
            <a:avLst/>
          </a:prstGeom>
          <a:ln>
            <a:noFill/>
          </a:ln>
          <a:effectLst>
            <a:glow rad="127000">
              <a:schemeClr val="accent1">
                <a:alpha val="93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515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Capacity Building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703908" y="613458"/>
            <a:ext cx="3788274" cy="31763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Make community education a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priority</a:t>
            </a:r>
          </a:p>
          <a:p>
            <a:pPr>
              <a:spcBef>
                <a:spcPts val="800"/>
              </a:spcBef>
            </a:pPr>
            <a:r>
              <a:rPr lang="en-US" b="1" dirty="0" smtClean="0"/>
              <a:t>Forums</a:t>
            </a:r>
          </a:p>
          <a:p>
            <a:pPr>
              <a:spcBef>
                <a:spcPts val="800"/>
              </a:spcBef>
            </a:pPr>
            <a:r>
              <a:rPr lang="en-US" b="1" dirty="0" smtClean="0"/>
              <a:t>Annual Summit</a:t>
            </a:r>
          </a:p>
          <a:p>
            <a:pPr>
              <a:spcBef>
                <a:spcPts val="800"/>
              </a:spcBef>
            </a:pPr>
            <a:r>
              <a:rPr lang="en-US" b="1" dirty="0" smtClean="0"/>
              <a:t>Public Access Television</a:t>
            </a:r>
          </a:p>
          <a:p>
            <a:pPr>
              <a:spcBef>
                <a:spcPts val="800"/>
              </a:spcBef>
            </a:pPr>
            <a:r>
              <a:rPr lang="en-US" b="1" dirty="0" smtClean="0"/>
              <a:t>Website</a:t>
            </a:r>
          </a:p>
          <a:p>
            <a:pPr>
              <a:spcBef>
                <a:spcPts val="800"/>
              </a:spcBef>
            </a:pPr>
            <a:r>
              <a:rPr lang="en-US" b="1" dirty="0" smtClean="0"/>
              <a:t>Training</a:t>
            </a:r>
            <a:endParaRPr lang="en-US" b="1" dirty="0" smtClean="0"/>
          </a:p>
          <a:p>
            <a:pPr marL="0" indent="0">
              <a:buNone/>
            </a:pPr>
            <a:endParaRPr lang="en-US" sz="2400" b="1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40218" y="6243639"/>
            <a:ext cx="5911517" cy="4778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2019 Hingham Housing Plan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92183" y="1173479"/>
            <a:ext cx="4236756" cy="248411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Secure 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sustainable funding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sources for Housing Trust</a:t>
            </a:r>
          </a:p>
          <a:p>
            <a:pPr>
              <a:spcBef>
                <a:spcPts val="800"/>
              </a:spcBef>
            </a:pPr>
            <a:r>
              <a:rPr lang="en-US" b="1" dirty="0" smtClean="0"/>
              <a:t>Community Preservation Act</a:t>
            </a:r>
          </a:p>
          <a:p>
            <a:pPr>
              <a:spcBef>
                <a:spcPts val="800"/>
              </a:spcBef>
            </a:pPr>
            <a:r>
              <a:rPr lang="en-US" b="1" dirty="0" smtClean="0"/>
              <a:t>Regional CPA Appropriations</a:t>
            </a:r>
            <a:endParaRPr lang="en-US" b="1" dirty="0" smtClean="0"/>
          </a:p>
          <a:p>
            <a:pPr>
              <a:spcBef>
                <a:spcPts val="800"/>
              </a:spcBef>
            </a:pPr>
            <a:r>
              <a:rPr lang="en-US" b="1" dirty="0" smtClean="0"/>
              <a:t>Grants</a:t>
            </a:r>
            <a:endParaRPr lang="en-US" b="1" dirty="0" smtClean="0"/>
          </a:p>
          <a:p>
            <a:pPr>
              <a:spcBef>
                <a:spcPts val="800"/>
              </a:spcBef>
            </a:pPr>
            <a:r>
              <a:rPr lang="en-US" b="1" dirty="0" smtClean="0"/>
              <a:t>Donations</a:t>
            </a:r>
          </a:p>
          <a:p>
            <a:pPr>
              <a:spcBef>
                <a:spcPts val="800"/>
              </a:spcBef>
            </a:pPr>
            <a:r>
              <a:rPr lang="en-US" b="1" dirty="0" smtClean="0"/>
              <a:t>Fundraising </a:t>
            </a:r>
            <a:r>
              <a:rPr lang="en-US" dirty="0" smtClean="0"/>
              <a:t> </a:t>
            </a:r>
          </a:p>
          <a:p>
            <a:endParaRPr lang="en-US" sz="2400" b="1" dirty="0" smtClean="0"/>
          </a:p>
          <a:p>
            <a:endParaRPr lang="en-US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7012921"/>
              </p:ext>
            </p:extLst>
          </p:nvPr>
        </p:nvGraphicFramePr>
        <p:xfrm>
          <a:off x="7010400" y="2698751"/>
          <a:ext cx="5154662" cy="3657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Picture 2" descr="Community clip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907" y="3698330"/>
            <a:ext cx="3129511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31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Zoning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75769" y="572558"/>
            <a:ext cx="7360547" cy="7302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Pursue greater housing diversity in more </a:t>
            </a:r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</a:rPr>
              <a:t>areas…</a:t>
            </a:r>
            <a:endParaRPr lang="en-US" sz="2400" b="1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026" name="Picture 1029" descr="C:\Documents and Settings\user\My Documents\Martha's Vineyard\JenneyPlan 72 v4 copy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043" y="2443489"/>
            <a:ext cx="3459891" cy="256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Footer Placeholder 3"/>
          <p:cNvSpPr txBox="1">
            <a:spLocks/>
          </p:cNvSpPr>
          <p:nvPr/>
        </p:nvSpPr>
        <p:spPr>
          <a:xfrm>
            <a:off x="40218" y="6243639"/>
            <a:ext cx="5911517" cy="4778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1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2019 Hingham Housing Plan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609607" y="4912266"/>
            <a:ext cx="3540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>
                <a:solidFill>
                  <a:schemeClr val="accent2">
                    <a:lumMod val="50000"/>
                  </a:schemeClr>
                </a:solidFill>
              </a:rPr>
              <a:t>Jenney </a:t>
            </a:r>
            <a:r>
              <a:rPr lang="en-US" sz="1400" b="1" i="1" dirty="0">
                <a:solidFill>
                  <a:schemeClr val="accent2">
                    <a:lumMod val="50000"/>
                  </a:schemeClr>
                </a:solidFill>
              </a:rPr>
              <a:t>Way in Edgartown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855706333"/>
              </p:ext>
            </p:extLst>
          </p:nvPr>
        </p:nvGraphicFramePr>
        <p:xfrm>
          <a:off x="3426988" y="937683"/>
          <a:ext cx="8128000" cy="5305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2588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rame">
  <a:themeElements>
    <a:clrScheme name="Frame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18A1B607-7BAE-46D6-8090-545AC7BDD739}"/>
    </a:ext>
  </a:extLst>
</a:theme>
</file>

<file path=ppt/theme/theme2.xml><?xml version="1.0" encoding="utf-8"?>
<a:theme xmlns:a="http://schemas.openxmlformats.org/drawingml/2006/main" name="1_Frame">
  <a:themeElements>
    <a:clrScheme name="Frame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18A1B607-7BAE-46D6-8090-545AC7BDD739}"/>
    </a:ext>
  </a:extLst>
</a:theme>
</file>

<file path=ppt/theme/theme3.xml><?xml version="1.0" encoding="utf-8"?>
<a:theme xmlns:a="http://schemas.openxmlformats.org/drawingml/2006/main" name="2_Frame">
  <a:themeElements>
    <a:clrScheme name="Frame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18A1B607-7BAE-46D6-8090-545AC7BDD739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26666</TotalTime>
  <Words>1061</Words>
  <Application>Microsoft Office PowerPoint</Application>
  <PresentationFormat>Widescreen</PresentationFormat>
  <Paragraphs>194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Corbel</vt:lpstr>
      <vt:lpstr>Times New Roman</vt:lpstr>
      <vt:lpstr>Wingdings 2</vt:lpstr>
      <vt:lpstr>Frame</vt:lpstr>
      <vt:lpstr>1_Frame</vt:lpstr>
      <vt:lpstr>2_Frame</vt:lpstr>
      <vt:lpstr>Hingham Housing Plan</vt:lpstr>
      <vt:lpstr>What is affordable housing?</vt:lpstr>
      <vt:lpstr>What housing is “Affordable” in Hingham?</vt:lpstr>
      <vt:lpstr>Key Trends</vt:lpstr>
      <vt:lpstr>Housing Costs</vt:lpstr>
      <vt:lpstr>Existing Tools to Address Housing Needs</vt:lpstr>
      <vt:lpstr>What other strategies should we consider?</vt:lpstr>
      <vt:lpstr>Capacity Building Strategies</vt:lpstr>
      <vt:lpstr>Zoning Strategies</vt:lpstr>
      <vt:lpstr>Housing Development Strategies </vt:lpstr>
      <vt:lpstr>Preservation Strategies</vt:lpstr>
      <vt:lpstr>What do you think?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Chatham Housing Needs Assessment</dc:title>
  <dc:creator>Karen</dc:creator>
  <cp:lastModifiedBy>Wentworth, Emily</cp:lastModifiedBy>
  <cp:revision>83</cp:revision>
  <cp:lastPrinted>2019-02-07T11:44:18Z</cp:lastPrinted>
  <dcterms:created xsi:type="dcterms:W3CDTF">2018-05-06T17:52:45Z</dcterms:created>
  <dcterms:modified xsi:type="dcterms:W3CDTF">2019-12-04T18:32:18Z</dcterms:modified>
</cp:coreProperties>
</file>